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94" r:id="rId1"/>
  </p:sldMasterIdLst>
  <p:notesMasterIdLst>
    <p:notesMasterId r:id="rId66"/>
  </p:notesMasterIdLst>
  <p:sldIdLst>
    <p:sldId id="256" r:id="rId2"/>
    <p:sldId id="259" r:id="rId3"/>
    <p:sldId id="257" r:id="rId4"/>
    <p:sldId id="313" r:id="rId5"/>
    <p:sldId id="294" r:id="rId6"/>
    <p:sldId id="388" r:id="rId7"/>
    <p:sldId id="262" r:id="rId8"/>
    <p:sldId id="383" r:id="rId9"/>
    <p:sldId id="384" r:id="rId10"/>
    <p:sldId id="385" r:id="rId11"/>
    <p:sldId id="386" r:id="rId12"/>
    <p:sldId id="389" r:id="rId13"/>
    <p:sldId id="387" r:id="rId14"/>
    <p:sldId id="263" r:id="rId15"/>
    <p:sldId id="306" r:id="rId16"/>
    <p:sldId id="260" r:id="rId17"/>
    <p:sldId id="381" r:id="rId18"/>
    <p:sldId id="382" r:id="rId19"/>
    <p:sldId id="299" r:id="rId20"/>
    <p:sldId id="300" r:id="rId21"/>
    <p:sldId id="301" r:id="rId22"/>
    <p:sldId id="307" r:id="rId23"/>
    <p:sldId id="305" r:id="rId24"/>
    <p:sldId id="303" r:id="rId25"/>
    <p:sldId id="312" r:id="rId26"/>
    <p:sldId id="304" r:id="rId27"/>
    <p:sldId id="332" r:id="rId28"/>
    <p:sldId id="352" r:id="rId29"/>
    <p:sldId id="353" r:id="rId30"/>
    <p:sldId id="354" r:id="rId31"/>
    <p:sldId id="355" r:id="rId32"/>
    <p:sldId id="356" r:id="rId33"/>
    <p:sldId id="359" r:id="rId34"/>
    <p:sldId id="360" r:id="rId35"/>
    <p:sldId id="308" r:id="rId36"/>
    <p:sldId id="310" r:id="rId37"/>
    <p:sldId id="309" r:id="rId38"/>
    <p:sldId id="358" r:id="rId39"/>
    <p:sldId id="357" r:id="rId40"/>
    <p:sldId id="442" r:id="rId41"/>
    <p:sldId id="324" r:id="rId42"/>
    <p:sldId id="325" r:id="rId43"/>
    <p:sldId id="326" r:id="rId44"/>
    <p:sldId id="327" r:id="rId45"/>
    <p:sldId id="322" r:id="rId46"/>
    <p:sldId id="323" r:id="rId47"/>
    <p:sldId id="331" r:id="rId48"/>
    <p:sldId id="264" r:id="rId49"/>
    <p:sldId id="362" r:id="rId50"/>
    <p:sldId id="266" r:id="rId51"/>
    <p:sldId id="291" r:id="rId52"/>
    <p:sldId id="261" r:id="rId53"/>
    <p:sldId id="292" r:id="rId54"/>
    <p:sldId id="293" r:id="rId55"/>
    <p:sldId id="295" r:id="rId56"/>
    <p:sldId id="440" r:id="rId57"/>
    <p:sldId id="302" r:id="rId58"/>
    <p:sldId id="318" r:id="rId59"/>
    <p:sldId id="317" r:id="rId60"/>
    <p:sldId id="279" r:id="rId61"/>
    <p:sldId id="314" r:id="rId62"/>
    <p:sldId id="316" r:id="rId63"/>
    <p:sldId id="315" r:id="rId64"/>
    <p:sldId id="27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hab Seminar" id="{BB44AFED-40BC-477A-A2E3-F6AF70F15A25}">
          <p14:sldIdLst>
            <p14:sldId id="256"/>
            <p14:sldId id="259"/>
            <p14:sldId id="257"/>
            <p14:sldId id="313"/>
            <p14:sldId id="294"/>
            <p14:sldId id="388"/>
            <p14:sldId id="262"/>
            <p14:sldId id="383"/>
            <p14:sldId id="384"/>
            <p14:sldId id="385"/>
            <p14:sldId id="386"/>
            <p14:sldId id="389"/>
            <p14:sldId id="387"/>
            <p14:sldId id="263"/>
          </p14:sldIdLst>
        </p14:section>
        <p14:section name="Joint Restrictions" id="{771B06EF-8F13-48A5-8D34-E115C22812BF}">
          <p14:sldIdLst>
            <p14:sldId id="306"/>
            <p14:sldId id="260"/>
            <p14:sldId id="381"/>
            <p14:sldId id="382"/>
            <p14:sldId id="299"/>
            <p14:sldId id="300"/>
            <p14:sldId id="301"/>
          </p14:sldIdLst>
        </p14:section>
        <p14:section name="Myofascial Adhesions" id="{351D54EB-E579-415F-B9E1-321B90E11E29}">
          <p14:sldIdLst>
            <p14:sldId id="307"/>
            <p14:sldId id="305"/>
            <p14:sldId id="303"/>
            <p14:sldId id="312"/>
            <p14:sldId id="304"/>
            <p14:sldId id="332"/>
            <p14:sldId id="352"/>
            <p14:sldId id="353"/>
            <p14:sldId id="354"/>
            <p14:sldId id="355"/>
            <p14:sldId id="356"/>
            <p14:sldId id="359"/>
            <p14:sldId id="360"/>
            <p14:sldId id="308"/>
            <p14:sldId id="310"/>
            <p14:sldId id="309"/>
            <p14:sldId id="358"/>
            <p14:sldId id="357"/>
            <p14:sldId id="442"/>
            <p14:sldId id="324"/>
            <p14:sldId id="325"/>
            <p14:sldId id="326"/>
            <p14:sldId id="327"/>
          </p14:sldIdLst>
        </p14:section>
        <p14:section name="Rehab" id="{C3AFFB3F-0F53-40CA-A504-C5F254DD5B75}">
          <p14:sldIdLst>
            <p14:sldId id="322"/>
            <p14:sldId id="323"/>
            <p14:sldId id="331"/>
            <p14:sldId id="264"/>
            <p14:sldId id="362"/>
            <p14:sldId id="266"/>
            <p14:sldId id="291"/>
            <p14:sldId id="261"/>
            <p14:sldId id="292"/>
            <p14:sldId id="293"/>
            <p14:sldId id="295"/>
            <p14:sldId id="440"/>
            <p14:sldId id="302"/>
            <p14:sldId id="318"/>
            <p14:sldId id="317"/>
            <p14:sldId id="279"/>
            <p14:sldId id="314"/>
            <p14:sldId id="316"/>
            <p14:sldId id="315"/>
            <p14:sldId id="2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Aucker" initials="BA" lastIdx="9" clrIdx="0">
    <p:extLst>
      <p:ext uri="{19B8F6BF-5375-455C-9EA6-DF929625EA0E}">
        <p15:presenceInfo xmlns:p15="http://schemas.microsoft.com/office/powerpoint/2012/main" userId="fb3afc5a9788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356" autoAdjust="0"/>
  </p:normalViewPr>
  <p:slideViewPr>
    <p:cSldViewPr snapToGrid="0">
      <p:cViewPr varScale="1">
        <p:scale>
          <a:sx n="59" d="100"/>
          <a:sy n="59"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C8715-2EF9-4284-965D-EC58A2AFFE1D}" type="datetimeFigureOut">
              <a:rPr lang="en-US" smtClean="0"/>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4C398-A190-425C-B56F-C3D6FA367683}" type="slidenum">
              <a:rPr lang="en-US" smtClean="0"/>
              <a:t>‹#›</a:t>
            </a:fld>
            <a:endParaRPr lang="en-US"/>
          </a:p>
        </p:txBody>
      </p:sp>
    </p:spTree>
    <p:extLst>
      <p:ext uri="{BB962C8B-B14F-4D97-AF65-F5344CB8AC3E}">
        <p14:creationId xmlns:p14="http://schemas.microsoft.com/office/powerpoint/2010/main" val="125351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DOCTOR PROGRAM</a:t>
            </a:r>
          </a:p>
        </p:txBody>
      </p:sp>
      <p:sp>
        <p:nvSpPr>
          <p:cNvPr id="4" name="Slide Number Placeholder 3"/>
          <p:cNvSpPr>
            <a:spLocks noGrp="1"/>
          </p:cNvSpPr>
          <p:nvPr>
            <p:ph type="sldNum" sz="quarter" idx="10"/>
          </p:nvPr>
        </p:nvSpPr>
        <p:spPr/>
        <p:txBody>
          <a:bodyPr/>
          <a:lstStyle/>
          <a:p>
            <a:fld id="{68D4C398-A190-425C-B56F-C3D6FA367683}" type="slidenum">
              <a:rPr lang="en-US" smtClean="0"/>
              <a:t>1</a:t>
            </a:fld>
            <a:endParaRPr lang="en-US"/>
          </a:p>
        </p:txBody>
      </p:sp>
    </p:spTree>
    <p:extLst>
      <p:ext uri="{BB962C8B-B14F-4D97-AF65-F5344CB8AC3E}">
        <p14:creationId xmlns:p14="http://schemas.microsoft.com/office/powerpoint/2010/main" val="64213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10</a:t>
            </a:fld>
            <a:endParaRPr lang="en-US"/>
          </a:p>
        </p:txBody>
      </p:sp>
    </p:spTree>
    <p:extLst>
      <p:ext uri="{BB962C8B-B14F-4D97-AF65-F5344CB8AC3E}">
        <p14:creationId xmlns:p14="http://schemas.microsoft.com/office/powerpoint/2010/main" val="156303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11</a:t>
            </a:fld>
            <a:endParaRPr lang="en-US"/>
          </a:p>
        </p:txBody>
      </p:sp>
    </p:spTree>
    <p:extLst>
      <p:ext uri="{BB962C8B-B14F-4D97-AF65-F5344CB8AC3E}">
        <p14:creationId xmlns:p14="http://schemas.microsoft.com/office/powerpoint/2010/main" val="98744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12</a:t>
            </a:fld>
            <a:endParaRPr lang="en-US"/>
          </a:p>
        </p:txBody>
      </p:sp>
    </p:spTree>
    <p:extLst>
      <p:ext uri="{BB962C8B-B14F-4D97-AF65-F5344CB8AC3E}">
        <p14:creationId xmlns:p14="http://schemas.microsoft.com/office/powerpoint/2010/main" val="384791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HVG – penetrates deeper, direct simulation of deep nerves and muscles, decrease pain, increase joint mobilization, increase peripheral circulation, decrease spasm</a:t>
            </a:r>
          </a:p>
        </p:txBody>
      </p:sp>
      <p:sp>
        <p:nvSpPr>
          <p:cNvPr id="4" name="Slide Number Placeholder 3"/>
          <p:cNvSpPr>
            <a:spLocks noGrp="1"/>
          </p:cNvSpPr>
          <p:nvPr>
            <p:ph type="sldNum" sz="quarter" idx="10"/>
          </p:nvPr>
        </p:nvSpPr>
        <p:spPr/>
        <p:txBody>
          <a:bodyPr/>
          <a:lstStyle/>
          <a:p>
            <a:fld id="{68D4C398-A190-425C-B56F-C3D6FA367683}" type="slidenum">
              <a:rPr lang="en-US" smtClean="0"/>
              <a:t>13</a:t>
            </a:fld>
            <a:endParaRPr lang="en-US"/>
          </a:p>
        </p:txBody>
      </p:sp>
    </p:spTree>
    <p:extLst>
      <p:ext uri="{BB962C8B-B14F-4D97-AF65-F5344CB8AC3E}">
        <p14:creationId xmlns:p14="http://schemas.microsoft.com/office/powerpoint/2010/main" val="340581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are forcing</a:t>
            </a:r>
            <a:r>
              <a:rPr lang="en-US" baseline="0" dirty="0"/>
              <a:t> the body back into the proliferative phase to promote the healing process</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14</a:t>
            </a:fld>
            <a:endParaRPr lang="en-US"/>
          </a:p>
        </p:txBody>
      </p:sp>
    </p:spTree>
    <p:extLst>
      <p:ext uri="{BB962C8B-B14F-4D97-AF65-F5344CB8AC3E}">
        <p14:creationId xmlns:p14="http://schemas.microsoft.com/office/powerpoint/2010/main" val="63044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30 years ago, researchers realized there was more to a subluxation than just a simple "joint restriction"</a:t>
            </a:r>
          </a:p>
          <a:p>
            <a:r>
              <a:rPr lang="en-US" dirty="0"/>
              <a:t>Stephen </a:t>
            </a:r>
            <a:r>
              <a:rPr lang="en-US" dirty="0" err="1"/>
              <a:t>Perle</a:t>
            </a:r>
            <a:r>
              <a:rPr lang="en-US" dirty="0"/>
              <a:t> - the web that has no weaver adapted from TJ </a:t>
            </a:r>
            <a:r>
              <a:rPr lang="en-US" dirty="0" err="1"/>
              <a:t>Kaptchuk</a:t>
            </a:r>
            <a:r>
              <a:rPr lang="en-US" dirty="0"/>
              <a:t>.</a:t>
            </a:r>
          </a:p>
        </p:txBody>
      </p:sp>
      <p:sp>
        <p:nvSpPr>
          <p:cNvPr id="4" name="Slide Number Placeholder 3"/>
          <p:cNvSpPr>
            <a:spLocks noGrp="1"/>
          </p:cNvSpPr>
          <p:nvPr>
            <p:ph type="sldNum" sz="quarter" idx="10"/>
          </p:nvPr>
        </p:nvSpPr>
        <p:spPr/>
        <p:txBody>
          <a:bodyPr/>
          <a:lstStyle/>
          <a:p>
            <a:fld id="{68D4C398-A190-425C-B56F-C3D6FA367683}" type="slidenum">
              <a:rPr lang="en-US" smtClean="0"/>
              <a:t>16</a:t>
            </a:fld>
            <a:endParaRPr lang="en-US"/>
          </a:p>
        </p:txBody>
      </p:sp>
    </p:spTree>
    <p:extLst>
      <p:ext uri="{BB962C8B-B14F-4D97-AF65-F5344CB8AC3E}">
        <p14:creationId xmlns:p14="http://schemas.microsoft.com/office/powerpoint/2010/main" val="98791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Say we develop a joint dysfunction which is caused by overloaded tissues. The web is now improperly balanced. As chiropractors, we must correct all the elements of a subluxation complex to re-establish proper biomechanics.</a:t>
            </a:r>
          </a:p>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18</a:t>
            </a:fld>
            <a:endParaRPr lang="en-US"/>
          </a:p>
        </p:txBody>
      </p:sp>
    </p:spTree>
    <p:extLst>
      <p:ext uri="{BB962C8B-B14F-4D97-AF65-F5344CB8AC3E}">
        <p14:creationId xmlns:p14="http://schemas.microsoft.com/office/powerpoint/2010/main" val="3459318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pliable</a:t>
            </a:r>
          </a:p>
          <a:p>
            <a:r>
              <a:rPr lang="en-US" dirty="0"/>
              <a:t>With any trauma, stress (emotional or physical), fascia becomes rigid and restricted due to fascial adhesions</a:t>
            </a:r>
          </a:p>
        </p:txBody>
      </p:sp>
      <p:sp>
        <p:nvSpPr>
          <p:cNvPr id="4" name="Slide Number Placeholder 3"/>
          <p:cNvSpPr>
            <a:spLocks noGrp="1"/>
          </p:cNvSpPr>
          <p:nvPr>
            <p:ph type="sldNum" sz="quarter" idx="10"/>
          </p:nvPr>
        </p:nvSpPr>
        <p:spPr/>
        <p:txBody>
          <a:bodyPr/>
          <a:lstStyle/>
          <a:p>
            <a:fld id="{68D4C398-A190-425C-B56F-C3D6FA367683}" type="slidenum">
              <a:rPr lang="en-US" smtClean="0"/>
              <a:t>23</a:t>
            </a:fld>
            <a:endParaRPr lang="en-US"/>
          </a:p>
        </p:txBody>
      </p:sp>
    </p:spTree>
    <p:extLst>
      <p:ext uri="{BB962C8B-B14F-4D97-AF65-F5344CB8AC3E}">
        <p14:creationId xmlns:p14="http://schemas.microsoft.com/office/powerpoint/2010/main" val="21318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Fascia has 10x more</a:t>
            </a:r>
            <a:r>
              <a:rPr lang="en-US" baseline="0" dirty="0"/>
              <a:t> afferent nerves than other tissues</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24</a:t>
            </a:fld>
            <a:endParaRPr lang="en-US"/>
          </a:p>
        </p:txBody>
      </p:sp>
    </p:spTree>
    <p:extLst>
      <p:ext uri="{BB962C8B-B14F-4D97-AF65-F5344CB8AC3E}">
        <p14:creationId xmlns:p14="http://schemas.microsoft.com/office/powerpoint/2010/main" val="152696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Myofascial trigger point </a:t>
            </a:r>
            <a:r>
              <a:rPr lang="en-US" baseline="0" dirty="0"/>
              <a:t>forms – fascia adheres to itself and forms cross fibers</a:t>
            </a:r>
          </a:p>
        </p:txBody>
      </p:sp>
      <p:sp>
        <p:nvSpPr>
          <p:cNvPr id="4" name="Slide Number Placeholder 3"/>
          <p:cNvSpPr>
            <a:spLocks noGrp="1"/>
          </p:cNvSpPr>
          <p:nvPr>
            <p:ph type="sldNum" sz="quarter" idx="10"/>
          </p:nvPr>
        </p:nvSpPr>
        <p:spPr/>
        <p:txBody>
          <a:bodyPr/>
          <a:lstStyle/>
          <a:p>
            <a:fld id="{68D4C398-A190-425C-B56F-C3D6FA367683}" type="slidenum">
              <a:rPr lang="en-US" smtClean="0"/>
              <a:t>25</a:t>
            </a:fld>
            <a:endParaRPr lang="en-US"/>
          </a:p>
        </p:txBody>
      </p:sp>
    </p:spTree>
    <p:extLst>
      <p:ext uri="{BB962C8B-B14F-4D97-AF65-F5344CB8AC3E}">
        <p14:creationId xmlns:p14="http://schemas.microsoft.com/office/powerpoint/2010/main" val="276708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pain threshold level – chronic pain lowers pain threshold</a:t>
            </a:r>
          </a:p>
          <a:p>
            <a:r>
              <a:rPr lang="en-US" dirty="0"/>
              <a:t>most chiropractors are good at reducing the pain from clinical to subclinical for a certain duration of time</a:t>
            </a:r>
          </a:p>
        </p:txBody>
      </p:sp>
      <p:sp>
        <p:nvSpPr>
          <p:cNvPr id="4" name="Slide Number Placeholder 3"/>
          <p:cNvSpPr>
            <a:spLocks noGrp="1"/>
          </p:cNvSpPr>
          <p:nvPr>
            <p:ph type="sldNum" sz="quarter" idx="10"/>
          </p:nvPr>
        </p:nvSpPr>
        <p:spPr/>
        <p:txBody>
          <a:bodyPr/>
          <a:lstStyle/>
          <a:p>
            <a:fld id="{68D4C398-A190-425C-B56F-C3D6FA367683}" type="slidenum">
              <a:rPr lang="en-US" smtClean="0"/>
              <a:t>2</a:t>
            </a:fld>
            <a:endParaRPr lang="en-US"/>
          </a:p>
        </p:txBody>
      </p:sp>
    </p:spTree>
    <p:extLst>
      <p:ext uri="{BB962C8B-B14F-4D97-AF65-F5344CB8AC3E}">
        <p14:creationId xmlns:p14="http://schemas.microsoft.com/office/powerpoint/2010/main" val="406850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26</a:t>
            </a:fld>
            <a:endParaRPr lang="en-US"/>
          </a:p>
        </p:txBody>
      </p:sp>
    </p:spTree>
    <p:extLst>
      <p:ext uri="{BB962C8B-B14F-4D97-AF65-F5344CB8AC3E}">
        <p14:creationId xmlns:p14="http://schemas.microsoft.com/office/powerpoint/2010/main" val="353143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27</a:t>
            </a:fld>
            <a:endParaRPr lang="en-US"/>
          </a:p>
        </p:txBody>
      </p:sp>
    </p:spTree>
    <p:extLst>
      <p:ext uri="{BB962C8B-B14F-4D97-AF65-F5344CB8AC3E}">
        <p14:creationId xmlns:p14="http://schemas.microsoft.com/office/powerpoint/2010/main" val="117975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28</a:t>
            </a:fld>
            <a:endParaRPr lang="en-US"/>
          </a:p>
        </p:txBody>
      </p:sp>
    </p:spTree>
    <p:extLst>
      <p:ext uri="{BB962C8B-B14F-4D97-AF65-F5344CB8AC3E}">
        <p14:creationId xmlns:p14="http://schemas.microsoft.com/office/powerpoint/2010/main" val="2765000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29</a:t>
            </a:fld>
            <a:endParaRPr lang="en-US"/>
          </a:p>
        </p:txBody>
      </p:sp>
    </p:spTree>
    <p:extLst>
      <p:ext uri="{BB962C8B-B14F-4D97-AF65-F5344CB8AC3E}">
        <p14:creationId xmlns:p14="http://schemas.microsoft.com/office/powerpoint/2010/main" val="12238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30</a:t>
            </a:fld>
            <a:endParaRPr lang="en-US"/>
          </a:p>
        </p:txBody>
      </p:sp>
    </p:spTree>
    <p:extLst>
      <p:ext uri="{BB962C8B-B14F-4D97-AF65-F5344CB8AC3E}">
        <p14:creationId xmlns:p14="http://schemas.microsoft.com/office/powerpoint/2010/main" val="350468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31</a:t>
            </a:fld>
            <a:endParaRPr lang="en-US"/>
          </a:p>
        </p:txBody>
      </p:sp>
    </p:spTree>
    <p:extLst>
      <p:ext uri="{BB962C8B-B14F-4D97-AF65-F5344CB8AC3E}">
        <p14:creationId xmlns:p14="http://schemas.microsoft.com/office/powerpoint/2010/main" val="3889232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TENDINITIS/OSIS</a:t>
            </a:r>
          </a:p>
        </p:txBody>
      </p:sp>
      <p:sp>
        <p:nvSpPr>
          <p:cNvPr id="4" name="Slide Number Placeholder 3"/>
          <p:cNvSpPr>
            <a:spLocks noGrp="1"/>
          </p:cNvSpPr>
          <p:nvPr>
            <p:ph type="sldNum" sz="quarter" idx="10"/>
          </p:nvPr>
        </p:nvSpPr>
        <p:spPr/>
        <p:txBody>
          <a:bodyPr/>
          <a:lstStyle/>
          <a:p>
            <a:fld id="{68D4C398-A190-425C-B56F-C3D6FA367683}" type="slidenum">
              <a:rPr lang="en-US" smtClean="0"/>
              <a:t>32</a:t>
            </a:fld>
            <a:endParaRPr lang="en-US"/>
          </a:p>
        </p:txBody>
      </p:sp>
    </p:spTree>
    <p:extLst>
      <p:ext uri="{BB962C8B-B14F-4D97-AF65-F5344CB8AC3E}">
        <p14:creationId xmlns:p14="http://schemas.microsoft.com/office/powerpoint/2010/main" val="220525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33</a:t>
            </a:fld>
            <a:endParaRPr lang="en-US"/>
          </a:p>
        </p:txBody>
      </p:sp>
    </p:spTree>
    <p:extLst>
      <p:ext uri="{BB962C8B-B14F-4D97-AF65-F5344CB8AC3E}">
        <p14:creationId xmlns:p14="http://schemas.microsoft.com/office/powerpoint/2010/main" val="367052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34</a:t>
            </a:fld>
            <a:endParaRPr lang="en-US"/>
          </a:p>
        </p:txBody>
      </p:sp>
    </p:spTree>
    <p:extLst>
      <p:ext uri="{BB962C8B-B14F-4D97-AF65-F5344CB8AC3E}">
        <p14:creationId xmlns:p14="http://schemas.microsoft.com/office/powerpoint/2010/main" val="108225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a:t>
            </a:r>
            <a:r>
              <a:rPr lang="en-US" baseline="0" dirty="0"/>
              <a:t> ANALOGUE SCALE, BRIEF PAIN INVENTORY</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35</a:t>
            </a:fld>
            <a:endParaRPr lang="en-US"/>
          </a:p>
        </p:txBody>
      </p:sp>
    </p:spTree>
    <p:extLst>
      <p:ext uri="{BB962C8B-B14F-4D97-AF65-F5344CB8AC3E}">
        <p14:creationId xmlns:p14="http://schemas.microsoft.com/office/powerpoint/2010/main" val="186242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chiropractors, we help the body heal through adjustments &amp; therapies.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Rehab helps create the optimal environment for healing,</a:t>
            </a:r>
            <a:r>
              <a:rPr lang="en-US" baseline="0" dirty="0"/>
              <a:t> restoration, and </a:t>
            </a:r>
            <a:r>
              <a:rPr lang="en-US" baseline="0" dirty="0" err="1"/>
              <a:t>reinjury</a:t>
            </a:r>
            <a:r>
              <a:rPr lang="en-US" baseline="0" dirty="0"/>
              <a:t>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Don’t forget to check the joints above and below (or further away!)</a:t>
            </a:r>
            <a:endParaRPr lang="en-US" dirty="0"/>
          </a:p>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a:t>
            </a:fld>
            <a:endParaRPr lang="en-US"/>
          </a:p>
        </p:txBody>
      </p:sp>
    </p:spTree>
    <p:extLst>
      <p:ext uri="{BB962C8B-B14F-4D97-AF65-F5344CB8AC3E}">
        <p14:creationId xmlns:p14="http://schemas.microsoft.com/office/powerpoint/2010/main" val="892041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t>
            </a:r>
            <a:r>
              <a:rPr lang="en-US" baseline="0" dirty="0"/>
              <a:t>al journal of sports physical therapy</a:t>
            </a:r>
          </a:p>
          <a:p>
            <a:r>
              <a:rPr lang="en-US" baseline="0" dirty="0"/>
              <a:t>17 in testing group – examination plus one treatment via IASTM</a:t>
            </a:r>
          </a:p>
          <a:p>
            <a:r>
              <a:rPr lang="en-US" baseline="0" dirty="0"/>
              <a:t>18 in control group – examination only</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36</a:t>
            </a:fld>
            <a:endParaRPr lang="en-US"/>
          </a:p>
        </p:txBody>
      </p:sp>
    </p:spTree>
    <p:extLst>
      <p:ext uri="{BB962C8B-B14F-4D97-AF65-F5344CB8AC3E}">
        <p14:creationId xmlns:p14="http://schemas.microsoft.com/office/powerpoint/2010/main" val="75413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38</a:t>
            </a:fld>
            <a:endParaRPr lang="en-US"/>
          </a:p>
        </p:txBody>
      </p:sp>
    </p:spTree>
    <p:extLst>
      <p:ext uri="{BB962C8B-B14F-4D97-AF65-F5344CB8AC3E}">
        <p14:creationId xmlns:p14="http://schemas.microsoft.com/office/powerpoint/2010/main" val="72436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BRUSH BEFORE STRUMMING</a:t>
            </a:r>
          </a:p>
        </p:txBody>
      </p:sp>
      <p:sp>
        <p:nvSpPr>
          <p:cNvPr id="4" name="Slide Number Placeholder 3"/>
          <p:cNvSpPr>
            <a:spLocks noGrp="1"/>
          </p:cNvSpPr>
          <p:nvPr>
            <p:ph type="sldNum" sz="quarter" idx="10"/>
          </p:nvPr>
        </p:nvSpPr>
        <p:spPr/>
        <p:txBody>
          <a:bodyPr/>
          <a:lstStyle/>
          <a:p>
            <a:fld id="{68D4C398-A190-425C-B56F-C3D6FA367683}" type="slidenum">
              <a:rPr lang="en-US" smtClean="0"/>
              <a:t>39</a:t>
            </a:fld>
            <a:endParaRPr lang="en-US"/>
          </a:p>
        </p:txBody>
      </p:sp>
    </p:spTree>
    <p:extLst>
      <p:ext uri="{BB962C8B-B14F-4D97-AF65-F5344CB8AC3E}">
        <p14:creationId xmlns:p14="http://schemas.microsoft.com/office/powerpoint/2010/main" val="3694789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BRUSH BEFORE STRUMMING</a:t>
            </a:r>
          </a:p>
        </p:txBody>
      </p:sp>
      <p:sp>
        <p:nvSpPr>
          <p:cNvPr id="4" name="Slide Number Placeholder 3"/>
          <p:cNvSpPr>
            <a:spLocks noGrp="1"/>
          </p:cNvSpPr>
          <p:nvPr>
            <p:ph type="sldNum" sz="quarter" idx="10"/>
          </p:nvPr>
        </p:nvSpPr>
        <p:spPr/>
        <p:txBody>
          <a:bodyPr/>
          <a:lstStyle/>
          <a:p>
            <a:fld id="{68D4C398-A190-425C-B56F-C3D6FA367683}" type="slidenum">
              <a:rPr lang="en-US" smtClean="0"/>
              <a:t>40</a:t>
            </a:fld>
            <a:endParaRPr lang="en-US"/>
          </a:p>
        </p:txBody>
      </p:sp>
    </p:spTree>
    <p:extLst>
      <p:ext uri="{BB962C8B-B14F-4D97-AF65-F5344CB8AC3E}">
        <p14:creationId xmlns:p14="http://schemas.microsoft.com/office/powerpoint/2010/main" val="2803720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healthy young adults were both</a:t>
            </a:r>
            <a:r>
              <a:rPr lang="en-US" baseline="0" dirty="0"/>
              <a:t> SMR and control</a:t>
            </a:r>
          </a:p>
          <a:p>
            <a:r>
              <a:rPr lang="en-US" baseline="0" dirty="0"/>
              <a:t>Nitric oxide allows fibroblasts to differentiate type III collagen into type I collagen</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42</a:t>
            </a:fld>
            <a:endParaRPr lang="en-US"/>
          </a:p>
        </p:txBody>
      </p:sp>
    </p:spTree>
    <p:extLst>
      <p:ext uri="{BB962C8B-B14F-4D97-AF65-F5344CB8AC3E}">
        <p14:creationId xmlns:p14="http://schemas.microsoft.com/office/powerpoint/2010/main" val="428072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a:t>
            </a:r>
            <a:r>
              <a:rPr lang="en-US" baseline="0" dirty="0"/>
              <a:t> </a:t>
            </a:r>
            <a:r>
              <a:rPr lang="en-US" baseline="0" dirty="0" err="1"/>
              <a:t>heterogenous</a:t>
            </a:r>
            <a:r>
              <a:rPr lang="en-US" baseline="0" dirty="0"/>
              <a:t> mix of different exercise protocols, differing number and timing of foam rolling, and different outcomes measured</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43</a:t>
            </a:fld>
            <a:endParaRPr lang="en-US"/>
          </a:p>
        </p:txBody>
      </p:sp>
    </p:spTree>
    <p:extLst>
      <p:ext uri="{BB962C8B-B14F-4D97-AF65-F5344CB8AC3E}">
        <p14:creationId xmlns:p14="http://schemas.microsoft.com/office/powerpoint/2010/main" val="4209644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JOURNAL</a:t>
            </a:r>
            <a:r>
              <a:rPr lang="en-US" baseline="0" dirty="0"/>
              <a:t> OF SPORTS PHYSICAL THERAPY</a:t>
            </a:r>
          </a:p>
          <a:p>
            <a:r>
              <a:rPr lang="en-US" baseline="0" dirty="0"/>
              <a:t>Alteration of viscoelastic and thixotropic property of fascia, increases in intramuscular temperature and blood flow due to friction, alterations of muscle-spindle length or stretch perception, and mechanical break-down of scar tissue</a:t>
            </a:r>
          </a:p>
          <a:p>
            <a:r>
              <a:rPr lang="en-US" baseline="0" dirty="0"/>
              <a:t>SMR increases blood flow and blood lactate removal, edema reduction, and oxygen delivery to the muscle</a:t>
            </a:r>
          </a:p>
          <a:p>
            <a:r>
              <a:rPr lang="en-US" baseline="0" dirty="0"/>
              <a:t>Suggestion of </a:t>
            </a:r>
            <a:r>
              <a:rPr lang="en-US" baseline="0" dirty="0" err="1"/>
              <a:t>smr</a:t>
            </a:r>
            <a:r>
              <a:rPr lang="en-US" baseline="0" dirty="0"/>
              <a:t> influence on connective tissue rather than muscle tissue may explain altered perception of pain without change in performance (10x more afferents in fascia)</a:t>
            </a:r>
          </a:p>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44</a:t>
            </a:fld>
            <a:endParaRPr lang="en-US"/>
          </a:p>
        </p:txBody>
      </p:sp>
    </p:spTree>
    <p:extLst>
      <p:ext uri="{BB962C8B-B14F-4D97-AF65-F5344CB8AC3E}">
        <p14:creationId xmlns:p14="http://schemas.microsoft.com/office/powerpoint/2010/main" val="1682762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46</a:t>
            </a:fld>
            <a:endParaRPr lang="en-US"/>
          </a:p>
        </p:txBody>
      </p:sp>
    </p:spTree>
    <p:extLst>
      <p:ext uri="{BB962C8B-B14F-4D97-AF65-F5344CB8AC3E}">
        <p14:creationId xmlns:p14="http://schemas.microsoft.com/office/powerpoint/2010/main" val="1185072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bending over to tie his shoes has acute flare-up of low back pain</a:t>
            </a:r>
          </a:p>
          <a:p>
            <a:r>
              <a:rPr lang="en-US" dirty="0"/>
              <a:t>this leads to antalgic posture and abnormal gait</a:t>
            </a:r>
          </a:p>
          <a:p>
            <a:r>
              <a:rPr lang="en-US" dirty="0"/>
              <a:t>although you calm the fire, the patient still fears his "back going out" while tying his shoes because his body remembers "when I tie my shoes, it causes pain"</a:t>
            </a:r>
          </a:p>
          <a:p>
            <a:r>
              <a:rPr lang="en-US" dirty="0"/>
              <a:t>Abnormal motor control is developed leading to altered movement patterns</a:t>
            </a:r>
          </a:p>
        </p:txBody>
      </p:sp>
      <p:sp>
        <p:nvSpPr>
          <p:cNvPr id="4" name="Slide Number Placeholder 3"/>
          <p:cNvSpPr>
            <a:spLocks noGrp="1"/>
          </p:cNvSpPr>
          <p:nvPr>
            <p:ph type="sldNum" sz="quarter" idx="10"/>
          </p:nvPr>
        </p:nvSpPr>
        <p:spPr/>
        <p:txBody>
          <a:bodyPr/>
          <a:lstStyle/>
          <a:p>
            <a:fld id="{68D4C398-A190-425C-B56F-C3D6FA367683}" type="slidenum">
              <a:rPr lang="en-US" smtClean="0"/>
              <a:t>47</a:t>
            </a:fld>
            <a:endParaRPr lang="en-US"/>
          </a:p>
        </p:txBody>
      </p:sp>
    </p:spTree>
    <p:extLst>
      <p:ext uri="{BB962C8B-B14F-4D97-AF65-F5344CB8AC3E}">
        <p14:creationId xmlns:p14="http://schemas.microsoft.com/office/powerpoint/2010/main" val="3063679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48</a:t>
            </a:fld>
            <a:endParaRPr lang="en-US"/>
          </a:p>
        </p:txBody>
      </p:sp>
    </p:spTree>
    <p:extLst>
      <p:ext uri="{BB962C8B-B14F-4D97-AF65-F5344CB8AC3E}">
        <p14:creationId xmlns:p14="http://schemas.microsoft.com/office/powerpoint/2010/main" val="113960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bending over to tie his shoes has acute flare-up of low back pain</a:t>
            </a:r>
          </a:p>
          <a:p>
            <a:r>
              <a:rPr lang="en-US" dirty="0"/>
              <a:t>this leads to antalgic posture and abnormal gait</a:t>
            </a:r>
          </a:p>
          <a:p>
            <a:r>
              <a:rPr lang="en-US" dirty="0"/>
              <a:t>although you calm the fire, the patient still fears his "back going out" while tying his shoes because his body remembers "when I tie my shoes, it causes pain"</a:t>
            </a:r>
          </a:p>
          <a:p>
            <a:r>
              <a:rPr lang="en-US" dirty="0"/>
              <a:t>Abnormal motor control is developed leading to altered movement patterns</a:t>
            </a:r>
          </a:p>
        </p:txBody>
      </p:sp>
      <p:sp>
        <p:nvSpPr>
          <p:cNvPr id="4" name="Slide Number Placeholder 3"/>
          <p:cNvSpPr>
            <a:spLocks noGrp="1"/>
          </p:cNvSpPr>
          <p:nvPr>
            <p:ph type="sldNum" sz="quarter" idx="10"/>
          </p:nvPr>
        </p:nvSpPr>
        <p:spPr/>
        <p:txBody>
          <a:bodyPr/>
          <a:lstStyle/>
          <a:p>
            <a:fld id="{68D4C398-A190-425C-B56F-C3D6FA367683}" type="slidenum">
              <a:rPr lang="en-US" smtClean="0"/>
              <a:t>4</a:t>
            </a:fld>
            <a:endParaRPr lang="en-US"/>
          </a:p>
        </p:txBody>
      </p:sp>
    </p:spTree>
    <p:extLst>
      <p:ext uri="{BB962C8B-B14F-4D97-AF65-F5344CB8AC3E}">
        <p14:creationId xmlns:p14="http://schemas.microsoft.com/office/powerpoint/2010/main" val="2200877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49</a:t>
            </a:fld>
            <a:endParaRPr lang="en-US"/>
          </a:p>
        </p:txBody>
      </p:sp>
    </p:spTree>
    <p:extLst>
      <p:ext uri="{BB962C8B-B14F-4D97-AF65-F5344CB8AC3E}">
        <p14:creationId xmlns:p14="http://schemas.microsoft.com/office/powerpoint/2010/main" val="374676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Easily and accurately assess patient for muscular imbalances</a:t>
            </a:r>
          </a:p>
          <a:p>
            <a:r>
              <a:rPr lang="en-US" dirty="0"/>
              <a:t>Hip extension</a:t>
            </a:r>
          </a:p>
          <a:p>
            <a:r>
              <a:rPr lang="en-US" dirty="0"/>
              <a:t>Hip abduction</a:t>
            </a:r>
          </a:p>
          <a:p>
            <a:r>
              <a:rPr lang="en-US" dirty="0"/>
              <a:t>Trunk curl-up</a:t>
            </a:r>
          </a:p>
          <a:p>
            <a:r>
              <a:rPr lang="en-US" dirty="0"/>
              <a:t>Cervical flexion</a:t>
            </a:r>
          </a:p>
          <a:p>
            <a:r>
              <a:rPr lang="en-US" dirty="0"/>
              <a:t>Push-up</a:t>
            </a:r>
          </a:p>
          <a:p>
            <a:r>
              <a:rPr lang="en-US" dirty="0"/>
              <a:t>Shoulder abduction</a:t>
            </a:r>
          </a:p>
        </p:txBody>
      </p:sp>
      <p:sp>
        <p:nvSpPr>
          <p:cNvPr id="4" name="Slide Number Placeholder 3"/>
          <p:cNvSpPr>
            <a:spLocks noGrp="1"/>
          </p:cNvSpPr>
          <p:nvPr>
            <p:ph type="sldNum" sz="quarter" idx="10"/>
          </p:nvPr>
        </p:nvSpPr>
        <p:spPr/>
        <p:txBody>
          <a:bodyPr/>
          <a:lstStyle/>
          <a:p>
            <a:fld id="{68D4C398-A190-425C-B56F-C3D6FA367683}" type="slidenum">
              <a:rPr lang="en-US" smtClean="0"/>
              <a:t>55</a:t>
            </a:fld>
            <a:endParaRPr lang="en-US"/>
          </a:p>
        </p:txBody>
      </p:sp>
    </p:spTree>
    <p:extLst>
      <p:ext uri="{BB962C8B-B14F-4D97-AF65-F5344CB8AC3E}">
        <p14:creationId xmlns:p14="http://schemas.microsoft.com/office/powerpoint/2010/main" val="1662714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has movement component</a:t>
            </a:r>
          </a:p>
        </p:txBody>
      </p:sp>
      <p:sp>
        <p:nvSpPr>
          <p:cNvPr id="4" name="Slide Number Placeholder 3"/>
          <p:cNvSpPr>
            <a:spLocks noGrp="1"/>
          </p:cNvSpPr>
          <p:nvPr>
            <p:ph type="sldNum" sz="quarter" idx="10"/>
          </p:nvPr>
        </p:nvSpPr>
        <p:spPr/>
        <p:txBody>
          <a:bodyPr/>
          <a:lstStyle/>
          <a:p>
            <a:fld id="{68D4C398-A190-425C-B56F-C3D6FA367683}" type="slidenum">
              <a:rPr lang="en-US" smtClean="0"/>
              <a:t>56</a:t>
            </a:fld>
            <a:endParaRPr lang="en-US"/>
          </a:p>
        </p:txBody>
      </p:sp>
    </p:spTree>
    <p:extLst>
      <p:ext uri="{BB962C8B-B14F-4D97-AF65-F5344CB8AC3E}">
        <p14:creationId xmlns:p14="http://schemas.microsoft.com/office/powerpoint/2010/main" val="360023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 extension</a:t>
            </a:r>
            <a:r>
              <a:rPr lang="en-US" baseline="0" dirty="0"/>
              <a:t> – patient lies prone with arms at sides and feet hanging over edge of table. Normal movement pattern – hamstrings, </a:t>
            </a:r>
            <a:r>
              <a:rPr lang="en-US" baseline="0" dirty="0" err="1"/>
              <a:t>glute</a:t>
            </a:r>
            <a:r>
              <a:rPr lang="en-US" baseline="0" dirty="0"/>
              <a:t> max, contralateral ES, </a:t>
            </a:r>
            <a:r>
              <a:rPr lang="en-US" baseline="0" dirty="0" err="1"/>
              <a:t>ipsi</a:t>
            </a:r>
            <a:r>
              <a:rPr lang="en-US" baseline="0" dirty="0"/>
              <a:t> ES. Most common faulty sign: </a:t>
            </a:r>
            <a:r>
              <a:rPr lang="en-US" baseline="0" dirty="0" err="1"/>
              <a:t>overactivation</a:t>
            </a:r>
            <a:r>
              <a:rPr lang="en-US" baseline="0" dirty="0"/>
              <a:t> HS and ES. </a:t>
            </a:r>
          </a:p>
          <a:p>
            <a:r>
              <a:rPr lang="en-US" baseline="0" dirty="0"/>
              <a:t>Hip abduction – patient side posture with arms in front, bottom knee bent. Normal movement pattern – abduction without hip elevation or trunk rotation. Most common fault signs: hip hike or concurrent hip flexion.</a:t>
            </a:r>
          </a:p>
          <a:p>
            <a:r>
              <a:rPr lang="en-US" baseline="0" dirty="0"/>
              <a:t>Trunk curl-up – patient supine with knees bent at ~90 degrees and hands on thighs. Normal movement pattern – abdominal contraction, flexion T/S, flattening L/S, posterior pelvic tilt. Most common faulty sign: </a:t>
            </a:r>
            <a:r>
              <a:rPr lang="en-US" baseline="0" dirty="0" err="1"/>
              <a:t>overactivation</a:t>
            </a:r>
            <a:r>
              <a:rPr lang="en-US" baseline="0" dirty="0"/>
              <a:t> hip flexors (decreased heel pressure or minimal curling upper trunk).</a:t>
            </a:r>
          </a:p>
          <a:p>
            <a:r>
              <a:rPr lang="en-US" baseline="0" dirty="0"/>
              <a:t>Cervical flexion – patient supine, arms at side, head neutral. Normal movement pattern – </a:t>
            </a:r>
            <a:r>
              <a:rPr lang="en-US" baseline="0" dirty="0" err="1"/>
              <a:t>cervicocranial</a:t>
            </a:r>
            <a:r>
              <a:rPr lang="en-US" baseline="0" dirty="0"/>
              <a:t> flexion curling to chest. Most common faulty sign: </a:t>
            </a:r>
            <a:r>
              <a:rPr lang="en-US" baseline="0" dirty="0" err="1"/>
              <a:t>overactivation</a:t>
            </a:r>
            <a:r>
              <a:rPr lang="en-US" baseline="0" dirty="0"/>
              <a:t> of SCM and anterior </a:t>
            </a:r>
            <a:r>
              <a:rPr lang="en-US" baseline="0" dirty="0" err="1"/>
              <a:t>scalenes</a:t>
            </a:r>
            <a:r>
              <a:rPr lang="en-US" baseline="0" dirty="0"/>
              <a:t> causing chin-jut; bulkiness in SCM at rest insists SCM dominance</a:t>
            </a:r>
          </a:p>
          <a:p>
            <a:r>
              <a:rPr lang="en-US" baseline="0" dirty="0"/>
              <a:t>Push-up – patient push up position. Normal movement pattern – scapulae abduct and upwardly rotate during push up. Most common faulty signs: </a:t>
            </a:r>
            <a:r>
              <a:rPr lang="en-US" baseline="0" dirty="0" err="1"/>
              <a:t>serratus</a:t>
            </a:r>
            <a:r>
              <a:rPr lang="en-US" baseline="0" dirty="0"/>
              <a:t> ant. Weak – winging or excessive adduction </a:t>
            </a:r>
            <a:r>
              <a:rPr lang="en-US" baseline="0" dirty="0" err="1"/>
              <a:t>scap</a:t>
            </a:r>
            <a:r>
              <a:rPr lang="en-US" baseline="0" dirty="0"/>
              <a:t>; overactive upper traps &amp; </a:t>
            </a:r>
            <a:r>
              <a:rPr lang="en-US" baseline="0" dirty="0" err="1"/>
              <a:t>lev.</a:t>
            </a:r>
            <a:r>
              <a:rPr lang="en-US" baseline="0" dirty="0"/>
              <a:t> </a:t>
            </a:r>
            <a:r>
              <a:rPr lang="en-US" baseline="0" dirty="0" err="1"/>
              <a:t>Scap</a:t>
            </a:r>
            <a:r>
              <a:rPr lang="en-US" baseline="0" dirty="0"/>
              <a:t> – shoulder shrug or </a:t>
            </a:r>
            <a:r>
              <a:rPr lang="en-US" baseline="0" dirty="0" err="1"/>
              <a:t>levator</a:t>
            </a:r>
            <a:r>
              <a:rPr lang="en-US" baseline="0" dirty="0"/>
              <a:t> notch</a:t>
            </a:r>
          </a:p>
          <a:p>
            <a:r>
              <a:rPr lang="en-US" baseline="0" dirty="0"/>
              <a:t>Shoulder abduction – patient seated, elbows bent. Normal movement pattern – abduction, scapular upward rotation, scapular elevation. Most common faulty signs: elevation of shoulder before 60 degrees abduction (upper trap, </a:t>
            </a:r>
            <a:r>
              <a:rPr lang="en-US" baseline="0" dirty="0" err="1"/>
              <a:t>lev</a:t>
            </a:r>
            <a:r>
              <a:rPr lang="en-US" baseline="0" dirty="0"/>
              <a:t> </a:t>
            </a:r>
            <a:r>
              <a:rPr lang="en-US" baseline="0" dirty="0" err="1"/>
              <a:t>scap</a:t>
            </a:r>
            <a:r>
              <a:rPr lang="en-US" baseline="0" dirty="0"/>
              <a:t> </a:t>
            </a:r>
            <a:r>
              <a:rPr lang="en-US" baseline="0" dirty="0" err="1"/>
              <a:t>overactivation</a:t>
            </a:r>
            <a:r>
              <a:rPr lang="en-US" baseline="0" dirty="0"/>
              <a:t>, pathology); shoulder shrug or </a:t>
            </a:r>
            <a:r>
              <a:rPr lang="en-US" baseline="0" dirty="0" err="1"/>
              <a:t>levator</a:t>
            </a:r>
            <a:r>
              <a:rPr lang="en-US" baseline="0" dirty="0"/>
              <a:t> notch; contralateral lateral side bend to initiate movement (severe weakness in shoulder cuff, deltoid or </a:t>
            </a:r>
            <a:r>
              <a:rPr lang="en-US" baseline="0" dirty="0" err="1"/>
              <a:t>overactivity</a:t>
            </a:r>
            <a:r>
              <a:rPr lang="en-US" baseline="0" dirty="0"/>
              <a:t> QL)</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57</a:t>
            </a:fld>
            <a:endParaRPr lang="en-US"/>
          </a:p>
        </p:txBody>
      </p:sp>
    </p:spTree>
    <p:extLst>
      <p:ext uri="{BB962C8B-B14F-4D97-AF65-F5344CB8AC3E}">
        <p14:creationId xmlns:p14="http://schemas.microsoft.com/office/powerpoint/2010/main" val="3016871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more troops are awake at the time of battle, you will have less casualties and better recruitment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58</a:t>
            </a:fld>
            <a:endParaRPr lang="en-US"/>
          </a:p>
        </p:txBody>
      </p:sp>
    </p:spTree>
    <p:extLst>
      <p:ext uri="{BB962C8B-B14F-4D97-AF65-F5344CB8AC3E}">
        <p14:creationId xmlns:p14="http://schemas.microsoft.com/office/powerpoint/2010/main" val="128935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a:t>
            </a:r>
          </a:p>
          <a:p>
            <a:r>
              <a:rPr lang="en-US" dirty="0"/>
              <a:t>200m-400m run</a:t>
            </a:r>
          </a:p>
          <a:p>
            <a:r>
              <a:rPr lang="en-US" dirty="0"/>
              <a:t>Air squats – 10</a:t>
            </a:r>
          </a:p>
          <a:p>
            <a:r>
              <a:rPr lang="en-US" dirty="0"/>
              <a:t>Pushups (may be modified) – 10</a:t>
            </a:r>
          </a:p>
          <a:p>
            <a:r>
              <a:rPr lang="en-US" dirty="0"/>
              <a:t>Hip thrusters/glute bridge – 15 both feet planted, then 10 one-legged</a:t>
            </a:r>
          </a:p>
        </p:txBody>
      </p:sp>
      <p:sp>
        <p:nvSpPr>
          <p:cNvPr id="4" name="Slide Number Placeholder 3"/>
          <p:cNvSpPr>
            <a:spLocks noGrp="1"/>
          </p:cNvSpPr>
          <p:nvPr>
            <p:ph type="sldNum" sz="quarter" idx="10"/>
          </p:nvPr>
        </p:nvSpPr>
        <p:spPr/>
        <p:txBody>
          <a:bodyPr/>
          <a:lstStyle/>
          <a:p>
            <a:fld id="{68D4C398-A190-425C-B56F-C3D6FA367683}" type="slidenum">
              <a:rPr lang="en-US" smtClean="0"/>
              <a:t>59</a:t>
            </a:fld>
            <a:endParaRPr lang="en-US"/>
          </a:p>
        </p:txBody>
      </p:sp>
    </p:spTree>
    <p:extLst>
      <p:ext uri="{BB962C8B-B14F-4D97-AF65-F5344CB8AC3E}">
        <p14:creationId xmlns:p14="http://schemas.microsoft.com/office/powerpoint/2010/main" val="589583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Medicine and Rehabilitation Board Review, Third Edition</a:t>
            </a:r>
          </a:p>
          <a:p>
            <a:r>
              <a:rPr lang="en-US" dirty="0"/>
              <a:t>By Dr. Sara J. </a:t>
            </a:r>
            <a:r>
              <a:rPr lang="en-US" dirty="0" err="1"/>
              <a:t>Cuccurullo</a:t>
            </a:r>
            <a:r>
              <a:rPr lang="en-US"/>
              <a:t>, MD</a:t>
            </a:r>
          </a:p>
        </p:txBody>
      </p:sp>
      <p:sp>
        <p:nvSpPr>
          <p:cNvPr id="4" name="Slide Number Placeholder 3"/>
          <p:cNvSpPr>
            <a:spLocks noGrp="1"/>
          </p:cNvSpPr>
          <p:nvPr>
            <p:ph type="sldNum" sz="quarter" idx="10"/>
          </p:nvPr>
        </p:nvSpPr>
        <p:spPr/>
        <p:txBody>
          <a:bodyPr/>
          <a:lstStyle/>
          <a:p>
            <a:fld id="{68D4C398-A190-425C-B56F-C3D6FA367683}" type="slidenum">
              <a:rPr lang="en-US" smtClean="0"/>
              <a:t>60</a:t>
            </a:fld>
            <a:endParaRPr lang="en-US"/>
          </a:p>
        </p:txBody>
      </p:sp>
    </p:spTree>
    <p:extLst>
      <p:ext uri="{BB962C8B-B14F-4D97-AF65-F5344CB8AC3E}">
        <p14:creationId xmlns:p14="http://schemas.microsoft.com/office/powerpoint/2010/main" val="2996227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abdominal drawing-in maneuver (ADIM) standing – 13 “healthy” participants – once before and once after training</a:t>
            </a:r>
          </a:p>
          <a:p>
            <a:r>
              <a:rPr lang="en-US" sz="1200" b="0" i="0" u="none" strike="noStrike" kern="1200" baseline="0" dirty="0">
                <a:solidFill>
                  <a:schemeClr val="tx1"/>
                </a:solidFill>
                <a:latin typeface="+mn-lt"/>
                <a:ea typeface="+mn-ea"/>
                <a:cs typeface="+mn-cs"/>
              </a:rPr>
              <a:t>Indwelling and surface EMG and 3D kinematic data recorded during all trials</a:t>
            </a:r>
          </a:p>
          <a:p>
            <a:r>
              <a:rPr lang="en-US" dirty="0"/>
              <a:t>What</a:t>
            </a:r>
            <a:r>
              <a:rPr lang="en-US" baseline="0" dirty="0"/>
              <a:t> does this tell us? Some people are more fit/have more body awareness than others. 5 minutes in one session may not be enough to rehab those that are deconditioned.</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61</a:t>
            </a:fld>
            <a:endParaRPr lang="en-US"/>
          </a:p>
        </p:txBody>
      </p:sp>
    </p:spTree>
    <p:extLst>
      <p:ext uri="{BB962C8B-B14F-4D97-AF65-F5344CB8AC3E}">
        <p14:creationId xmlns:p14="http://schemas.microsoft.com/office/powerpoint/2010/main" val="2090851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a:t>
            </a:r>
            <a:r>
              <a:rPr lang="en-US" baseline="0" dirty="0"/>
              <a:t> journal of sports physical therapy</a:t>
            </a:r>
          </a:p>
          <a:p>
            <a:r>
              <a:rPr lang="en-US" baseline="0" dirty="0"/>
              <a:t>What does this tell us? Deep squat is a great predictor of overall functional movement. FMS is important, but DS may be the most important screen out of the entire protocol.</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62</a:t>
            </a:fld>
            <a:endParaRPr lang="en-US"/>
          </a:p>
        </p:txBody>
      </p:sp>
    </p:spTree>
    <p:extLst>
      <p:ext uri="{BB962C8B-B14F-4D97-AF65-F5344CB8AC3E}">
        <p14:creationId xmlns:p14="http://schemas.microsoft.com/office/powerpoint/2010/main" val="25062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 McGill</a:t>
            </a:r>
          </a:p>
          <a:p>
            <a:r>
              <a:rPr lang="en-US" sz="1200" b="0" i="0" u="none" strike="noStrike" kern="1200" baseline="0" dirty="0">
                <a:solidFill>
                  <a:schemeClr val="tx1"/>
                </a:solidFill>
                <a:latin typeface="+mn-lt"/>
                <a:ea typeface="+mn-ea"/>
                <a:cs typeface="+mn-cs"/>
              </a:rPr>
              <a:t>Back squat 1 and 2 – 1 assesses functional deficits, 2 proposes training techniques</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63</a:t>
            </a:fld>
            <a:endParaRPr lang="en-US"/>
          </a:p>
        </p:txBody>
      </p:sp>
    </p:spTree>
    <p:extLst>
      <p:ext uri="{BB962C8B-B14F-4D97-AF65-F5344CB8AC3E}">
        <p14:creationId xmlns:p14="http://schemas.microsoft.com/office/powerpoint/2010/main" val="350084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shows strain of a muscle, I thought it was a good schematic for showing the pain/symptoms threshold and if we reverse it, how rehab works to lower chance of injury as well as subclinical injury/pain levels.</a:t>
            </a:r>
          </a:p>
          <a:p>
            <a:r>
              <a:rPr lang="en-US" dirty="0"/>
              <a:t>Even though we relieve clinical pain, subclinical pain can further ingrain abnormal motor control and create new problems or allow re-aggravation of old ones</a:t>
            </a:r>
          </a:p>
        </p:txBody>
      </p:sp>
      <p:sp>
        <p:nvSpPr>
          <p:cNvPr id="4" name="Slide Number Placeholder 3"/>
          <p:cNvSpPr>
            <a:spLocks noGrp="1"/>
          </p:cNvSpPr>
          <p:nvPr>
            <p:ph type="sldNum" sz="quarter" idx="10"/>
          </p:nvPr>
        </p:nvSpPr>
        <p:spPr/>
        <p:txBody>
          <a:bodyPr/>
          <a:lstStyle/>
          <a:p>
            <a:fld id="{68D4C398-A190-425C-B56F-C3D6FA367683}" type="slidenum">
              <a:rPr lang="en-US" smtClean="0"/>
              <a:t>5</a:t>
            </a:fld>
            <a:endParaRPr lang="en-US"/>
          </a:p>
        </p:txBody>
      </p:sp>
    </p:spTree>
    <p:extLst>
      <p:ext uri="{BB962C8B-B14F-4D97-AF65-F5344CB8AC3E}">
        <p14:creationId xmlns:p14="http://schemas.microsoft.com/office/powerpoint/2010/main" val="83157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6</a:t>
            </a:fld>
            <a:endParaRPr lang="en-US"/>
          </a:p>
        </p:txBody>
      </p:sp>
    </p:spTree>
    <p:extLst>
      <p:ext uri="{BB962C8B-B14F-4D97-AF65-F5344CB8AC3E}">
        <p14:creationId xmlns:p14="http://schemas.microsoft.com/office/powerpoint/2010/main" val="224918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Tensegrity</a:t>
            </a:r>
            <a:r>
              <a:rPr lang="en-US" dirty="0"/>
              <a:t> - structures stabilize themselves by balancing the counteracting forces of compression and tension</a:t>
            </a:r>
          </a:p>
        </p:txBody>
      </p:sp>
      <p:sp>
        <p:nvSpPr>
          <p:cNvPr id="4" name="Slide Number Placeholder 3"/>
          <p:cNvSpPr>
            <a:spLocks noGrp="1"/>
          </p:cNvSpPr>
          <p:nvPr>
            <p:ph type="sldNum" sz="quarter" idx="10"/>
          </p:nvPr>
        </p:nvSpPr>
        <p:spPr/>
        <p:txBody>
          <a:bodyPr/>
          <a:lstStyle/>
          <a:p>
            <a:fld id="{68D4C398-A190-425C-B56F-C3D6FA367683}" type="slidenum">
              <a:rPr lang="en-US" smtClean="0"/>
              <a:t>7</a:t>
            </a:fld>
            <a:endParaRPr lang="en-US"/>
          </a:p>
        </p:txBody>
      </p:sp>
    </p:spTree>
    <p:extLst>
      <p:ext uri="{BB962C8B-B14F-4D97-AF65-F5344CB8AC3E}">
        <p14:creationId xmlns:p14="http://schemas.microsoft.com/office/powerpoint/2010/main" val="128312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8</a:t>
            </a:fld>
            <a:endParaRPr lang="en-US"/>
          </a:p>
        </p:txBody>
      </p:sp>
    </p:spTree>
    <p:extLst>
      <p:ext uri="{BB962C8B-B14F-4D97-AF65-F5344CB8AC3E}">
        <p14:creationId xmlns:p14="http://schemas.microsoft.com/office/powerpoint/2010/main" val="369148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Pericytes</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contractile cells that wrap around the endothelial cells that line the capillaries and </a:t>
            </a:r>
            <a:r>
              <a:rPr lang="en-US" sz="1200" b="0" i="0" kern="1200" dirty="0" err="1">
                <a:solidFill>
                  <a:schemeClr val="tx1"/>
                </a:solidFill>
                <a:effectLst/>
                <a:latin typeface="+mn-lt"/>
                <a:ea typeface="+mn-ea"/>
                <a:cs typeface="+mn-cs"/>
              </a:rPr>
              <a:t>venules</a:t>
            </a:r>
            <a:r>
              <a:rPr lang="en-US" sz="1200" b="0" i="0" kern="1200" dirty="0">
                <a:solidFill>
                  <a:schemeClr val="tx1"/>
                </a:solidFill>
                <a:effectLst/>
                <a:latin typeface="+mn-lt"/>
                <a:ea typeface="+mn-ea"/>
                <a:cs typeface="+mn-cs"/>
              </a:rPr>
              <a:t> throughout the body.</a:t>
            </a:r>
          </a:p>
          <a:p>
            <a:r>
              <a:rPr lang="en-US" sz="1200" b="0" i="0" kern="1200" dirty="0">
                <a:solidFill>
                  <a:schemeClr val="tx1"/>
                </a:solidFill>
                <a:effectLst/>
                <a:latin typeface="+mn-lt"/>
                <a:ea typeface="+mn-ea"/>
                <a:cs typeface="+mn-cs"/>
              </a:rPr>
              <a:t>Swelling causes pain – if something is painful, it may not be inflamed (allodynia, nociceptors irritated)</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9</a:t>
            </a:fld>
            <a:endParaRPr lang="en-US"/>
          </a:p>
        </p:txBody>
      </p:sp>
    </p:spTree>
    <p:extLst>
      <p:ext uri="{BB962C8B-B14F-4D97-AF65-F5344CB8AC3E}">
        <p14:creationId xmlns:p14="http://schemas.microsoft.com/office/powerpoint/2010/main" val="193065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AAD347D-5ACD-4C99-B74B-A9C85AD731AF}" type="datetimeFigureOut">
              <a:rPr lang="en-US" smtClean="0"/>
              <a:t>8/2/2019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57F1E4F-1CFF-5643-939E-02111984F565}" type="slidenum">
              <a:rPr lang="en-US" smtClean="0"/>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69608"/>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146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509A250-FF31-4206-8172-F9D3106AACB1}" type="datetimeFigureOut">
              <a:rPr lang="en-US" smtClean="0"/>
              <a:t>8/2/2019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D57F1E4F-1CFF-5643-939E-02111984F565}"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76769"/>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717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509A250-FF31-4206-8172-F9D3106AACB1}" type="datetimeFigureOut">
              <a:rPr lang="en-US" smtClean="0"/>
              <a:t>8/2/2019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57F1E4F-1CFF-5643-939E-02111984F565}"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459910"/>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11626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63033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897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87523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37549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51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509A250-FF31-4206-8172-F9D3106AACB1}" type="datetimeFigureOut">
              <a:rPr lang="en-US" smtClean="0"/>
              <a:t>8/2/2019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57F1E4F-1CFF-5643-939E-02111984F565}" type="slidenum">
              <a:rPr lang="en-US" smtClean="0"/>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1875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v/c8NmpXDyqtw?version=3&amp;start=72&amp;end=119&amp;autoplay=1&amp;hl=en_US&amp;rel=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826" y="1775011"/>
            <a:ext cx="7827680" cy="2330823"/>
          </a:xfrm>
        </p:spPr>
        <p:txBody>
          <a:bodyPr>
            <a:normAutofit/>
          </a:bodyPr>
          <a:lstStyle/>
          <a:p>
            <a:pPr algn="ctr"/>
            <a:r>
              <a:rPr lang="en-US" sz="5400" i="0" dirty="0"/>
              <a:t>Rehabilitation</a:t>
            </a:r>
            <a:r>
              <a:rPr lang="en-US" sz="5400" dirty="0"/>
              <a:t>, </a:t>
            </a:r>
            <a:r>
              <a:rPr lang="en-US" sz="5400" i="0" dirty="0"/>
              <a:t>mobility techniques, and IASTM</a:t>
            </a:r>
          </a:p>
        </p:txBody>
      </p:sp>
      <p:sp>
        <p:nvSpPr>
          <p:cNvPr id="3" name="Subtitle 2"/>
          <p:cNvSpPr>
            <a:spLocks noGrp="1"/>
          </p:cNvSpPr>
          <p:nvPr>
            <p:ph type="subTitle" idx="1"/>
          </p:nvPr>
        </p:nvSpPr>
        <p:spPr>
          <a:xfrm>
            <a:off x="2191826" y="4105834"/>
            <a:ext cx="7827680" cy="1739154"/>
          </a:xfrm>
        </p:spPr>
        <p:txBody>
          <a:bodyPr>
            <a:normAutofit/>
          </a:bodyPr>
          <a:lstStyle/>
          <a:p>
            <a:pPr algn="ctr"/>
            <a:r>
              <a:rPr lang="en-US" dirty="0"/>
              <a:t>Brandon Aucker, DC, MS</a:t>
            </a:r>
          </a:p>
          <a:p>
            <a:pPr algn="ctr"/>
            <a:r>
              <a:rPr lang="en-US" dirty="0"/>
              <a:t>University of Bridgeport College of Chiropractic</a:t>
            </a:r>
          </a:p>
        </p:txBody>
      </p:sp>
    </p:spTree>
    <p:extLst>
      <p:ext uri="{BB962C8B-B14F-4D97-AF65-F5344CB8AC3E}">
        <p14:creationId xmlns:p14="http://schemas.microsoft.com/office/powerpoint/2010/main" val="232871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a:bodyPr>
          <a:lstStyle/>
          <a:p>
            <a:pPr algn="l"/>
            <a:r>
              <a:rPr lang="en-US" sz="3600" i="0" dirty="0"/>
              <a:t>Proliferative phase</a:t>
            </a:r>
          </a:p>
        </p:txBody>
      </p:sp>
      <p:sp>
        <p:nvSpPr>
          <p:cNvPr id="3" name="Text Placeholder 2"/>
          <p:cNvSpPr>
            <a:spLocks noGrp="1"/>
          </p:cNvSpPr>
          <p:nvPr>
            <p:ph type="body" idx="1"/>
          </p:nvPr>
        </p:nvSpPr>
        <p:spPr>
          <a:xfrm>
            <a:off x="1154955" y="1757082"/>
            <a:ext cx="8825658" cy="3896743"/>
          </a:xfrm>
        </p:spPr>
        <p:txBody>
          <a:bodyPr anchor="t">
            <a:normAutofit/>
          </a:bodyPr>
          <a:lstStyle/>
          <a:p>
            <a:pPr marL="342900" indent="-342900" algn="l">
              <a:buFont typeface="Arial" panose="020B0604020202020204" pitchFamily="34" charset="0"/>
              <a:buChar char="•"/>
            </a:pPr>
            <a:r>
              <a:rPr lang="en-US" i="0" dirty="0">
                <a:solidFill>
                  <a:schemeClr val="tx1"/>
                </a:solidFill>
              </a:rPr>
              <a:t>Migration of endothelial cells, </a:t>
            </a:r>
            <a:r>
              <a:rPr lang="en-US" i="0" dirty="0" err="1">
                <a:solidFill>
                  <a:schemeClr val="tx1"/>
                </a:solidFill>
              </a:rPr>
              <a:t>myofibroblasts</a:t>
            </a:r>
            <a:r>
              <a:rPr lang="en-US" i="0" dirty="0">
                <a:solidFill>
                  <a:schemeClr val="tx1"/>
                </a:solidFill>
              </a:rPr>
              <a:t>, and fibroblasts</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new capillaries formed – angiogenesis</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err="1">
                <a:solidFill>
                  <a:schemeClr val="tx1"/>
                </a:solidFill>
              </a:rPr>
              <a:t>Myofibroblasts</a:t>
            </a:r>
            <a:r>
              <a:rPr lang="en-US" i="0" dirty="0">
                <a:solidFill>
                  <a:schemeClr val="tx1"/>
                </a:solidFill>
              </a:rPr>
              <a:t> and fibroblasts align to new capillaries</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Collagen type III differentiates to type I</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err="1">
                <a:solidFill>
                  <a:schemeClr val="tx1"/>
                </a:solidFill>
              </a:rPr>
              <a:t>Myofibroblasts</a:t>
            </a:r>
            <a:r>
              <a:rPr lang="en-US" i="0" dirty="0">
                <a:solidFill>
                  <a:schemeClr val="tx1"/>
                </a:solidFill>
              </a:rPr>
              <a:t> contract</a:t>
            </a:r>
          </a:p>
        </p:txBody>
      </p:sp>
    </p:spTree>
    <p:extLst>
      <p:ext uri="{BB962C8B-B14F-4D97-AF65-F5344CB8AC3E}">
        <p14:creationId xmlns:p14="http://schemas.microsoft.com/office/powerpoint/2010/main" val="65298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a:bodyPr>
          <a:lstStyle/>
          <a:p>
            <a:pPr algn="l"/>
            <a:r>
              <a:rPr lang="en-US" sz="3600" i="0" dirty="0"/>
              <a:t>MATURATION PHASES</a:t>
            </a:r>
          </a:p>
        </p:txBody>
      </p:sp>
      <p:sp>
        <p:nvSpPr>
          <p:cNvPr id="3" name="Text Placeholder 2"/>
          <p:cNvSpPr>
            <a:spLocks noGrp="1"/>
          </p:cNvSpPr>
          <p:nvPr>
            <p:ph type="body" idx="1"/>
          </p:nvPr>
        </p:nvSpPr>
        <p:spPr>
          <a:xfrm>
            <a:off x="1154955" y="1757082"/>
            <a:ext cx="8825658" cy="3896743"/>
          </a:xfrm>
        </p:spPr>
        <p:txBody>
          <a:bodyPr anchor="t">
            <a:normAutofit/>
          </a:bodyPr>
          <a:lstStyle/>
          <a:p>
            <a:pPr marL="342900" indent="-342900" algn="l">
              <a:buFont typeface="Arial" panose="020B0604020202020204" pitchFamily="34" charset="0"/>
              <a:buChar char="•"/>
            </a:pPr>
            <a:r>
              <a:rPr lang="en-US" i="0" dirty="0">
                <a:solidFill>
                  <a:schemeClr val="tx1"/>
                </a:solidFill>
              </a:rPr>
              <a:t>Macrophage population decreases sharply</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Definitive capillary network</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err="1">
                <a:solidFill>
                  <a:schemeClr val="tx1"/>
                </a:solidFill>
              </a:rPr>
              <a:t>Myofibroblasts</a:t>
            </a:r>
            <a:r>
              <a:rPr lang="en-US" i="0" dirty="0">
                <a:solidFill>
                  <a:schemeClr val="tx1"/>
                </a:solidFill>
              </a:rPr>
              <a:t> and fibroblasts populations decline</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Tensile strength increases</a:t>
            </a:r>
          </a:p>
        </p:txBody>
      </p:sp>
    </p:spTree>
    <p:extLst>
      <p:ext uri="{BB962C8B-B14F-4D97-AF65-F5344CB8AC3E}">
        <p14:creationId xmlns:p14="http://schemas.microsoft.com/office/powerpoint/2010/main" val="235219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a:bodyPr>
          <a:lstStyle/>
          <a:p>
            <a:pPr algn="l"/>
            <a:r>
              <a:rPr lang="en-US" sz="3600" i="0" dirty="0"/>
              <a:t>Pain</a:t>
            </a:r>
            <a:r>
              <a:rPr lang="en-US" sz="3600" i="0" dirty="0">
                <a:solidFill>
                  <a:schemeClr val="tx1"/>
                </a:solidFill>
              </a:rPr>
              <a:t> ≠ inflammation - </a:t>
            </a:r>
            <a:r>
              <a:rPr lang="en-US" sz="3600" i="0" dirty="0"/>
              <a:t>Tendinosis</a:t>
            </a:r>
          </a:p>
        </p:txBody>
      </p:sp>
      <p:sp>
        <p:nvSpPr>
          <p:cNvPr id="3" name="Text Placeholder 2"/>
          <p:cNvSpPr>
            <a:spLocks noGrp="1"/>
          </p:cNvSpPr>
          <p:nvPr>
            <p:ph type="body" idx="1"/>
          </p:nvPr>
        </p:nvSpPr>
        <p:spPr>
          <a:xfrm>
            <a:off x="1154955" y="1757082"/>
            <a:ext cx="8825658" cy="4482353"/>
          </a:xfrm>
        </p:spPr>
        <p:txBody>
          <a:bodyPr anchor="t">
            <a:normAutofit/>
          </a:bodyPr>
          <a:lstStyle/>
          <a:p>
            <a:pPr marL="342900" indent="-342900" algn="l">
              <a:buFont typeface="Arial" panose="020B0604020202020204" pitchFamily="34" charset="0"/>
              <a:buChar char="•"/>
            </a:pPr>
            <a:r>
              <a:rPr lang="en-US" i="0" dirty="0">
                <a:solidFill>
                  <a:schemeClr val="tx1"/>
                </a:solidFill>
              </a:rPr>
              <a:t>Degeneration of tendon</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Caused by chronic loading</a:t>
            </a:r>
          </a:p>
          <a:p>
            <a:pPr marL="800100" lvl="1" indent="-342900">
              <a:buFont typeface="Arial" panose="020B0604020202020204" pitchFamily="34" charset="0"/>
              <a:buChar char="•"/>
            </a:pPr>
            <a:r>
              <a:rPr lang="en-US" dirty="0">
                <a:solidFill>
                  <a:schemeClr val="tx1"/>
                </a:solidFill>
              </a:rPr>
              <a:t>Inadequate repair</a:t>
            </a:r>
          </a:p>
          <a:p>
            <a:pPr marL="800100" lvl="1" indent="-342900">
              <a:buFont typeface="Arial" panose="020B0604020202020204" pitchFamily="34" charset="0"/>
              <a:buChar char="•"/>
            </a:pPr>
            <a:r>
              <a:rPr lang="en-US" i="0" dirty="0">
                <a:solidFill>
                  <a:schemeClr val="tx1"/>
                </a:solidFill>
              </a:rPr>
              <a:t>Decreased collagen and matrix production</a:t>
            </a:r>
          </a:p>
          <a:p>
            <a:pPr marL="800100" lvl="1" indent="-342900">
              <a:buFont typeface="Arial" panose="020B0604020202020204" pitchFamily="34" charset="0"/>
              <a:buChar char="•"/>
            </a:pPr>
            <a:r>
              <a:rPr lang="en-US" dirty="0">
                <a:solidFill>
                  <a:schemeClr val="tx1"/>
                </a:solidFill>
              </a:rPr>
              <a:t>Tenocyte death (fibroblasts lays down weak matrix)</a:t>
            </a:r>
          </a:p>
          <a:p>
            <a:pPr marL="800100" lvl="1" indent="-342900">
              <a:buFont typeface="Arial" panose="020B0604020202020204" pitchFamily="34" charset="0"/>
              <a:buChar char="•"/>
            </a:pPr>
            <a:r>
              <a:rPr lang="en-US" i="0" dirty="0">
                <a:solidFill>
                  <a:schemeClr val="tx1"/>
                </a:solidFill>
              </a:rPr>
              <a:t>Ultimately leads to rupture</a:t>
            </a:r>
          </a:p>
        </p:txBody>
      </p:sp>
    </p:spTree>
    <p:extLst>
      <p:ext uri="{BB962C8B-B14F-4D97-AF65-F5344CB8AC3E}">
        <p14:creationId xmlns:p14="http://schemas.microsoft.com/office/powerpoint/2010/main" val="10520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fontScale="90000"/>
          </a:bodyPr>
          <a:lstStyle/>
          <a:p>
            <a:pPr algn="l"/>
            <a:r>
              <a:rPr lang="en-US" sz="3600" i="0" dirty="0"/>
              <a:t>Modifications of healing response</a:t>
            </a:r>
          </a:p>
        </p:txBody>
      </p:sp>
      <p:sp>
        <p:nvSpPr>
          <p:cNvPr id="3" name="Text Placeholder 2"/>
          <p:cNvSpPr>
            <a:spLocks noGrp="1"/>
          </p:cNvSpPr>
          <p:nvPr>
            <p:ph type="body" idx="1"/>
          </p:nvPr>
        </p:nvSpPr>
        <p:spPr>
          <a:xfrm>
            <a:off x="1154955" y="1757082"/>
            <a:ext cx="8825658" cy="4536142"/>
          </a:xfrm>
        </p:spPr>
        <p:txBody>
          <a:bodyPr anchor="t">
            <a:normAutofit/>
          </a:bodyPr>
          <a:lstStyle/>
          <a:p>
            <a:pPr marL="342900" indent="-342900" algn="l">
              <a:buFont typeface="Arial" panose="020B0604020202020204" pitchFamily="34" charset="0"/>
              <a:buChar char="•"/>
            </a:pPr>
            <a:r>
              <a:rPr lang="en-US" i="0" dirty="0">
                <a:solidFill>
                  <a:schemeClr val="tx1"/>
                </a:solidFill>
              </a:rPr>
              <a:t>NSAIDS – decrease inflammation, stop repair process (skip replication phase and stimulate synthesis)</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E-stimulation – High volt galvanic (300-400ma, 50-100msec)</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Massage – increase blood flow, tissue relaxation, scar breakdown</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Ultrasound – increase blood flow, tissue relaxation, scar breakdown</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Ice – reduce swelling, promote blood flow, allows movement (speeds healing), decreases metabolism</a:t>
            </a:r>
          </a:p>
        </p:txBody>
      </p:sp>
    </p:spTree>
    <p:extLst>
      <p:ext uri="{BB962C8B-B14F-4D97-AF65-F5344CB8AC3E}">
        <p14:creationId xmlns:p14="http://schemas.microsoft.com/office/powerpoint/2010/main" val="282069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Holistic Treatment</a:t>
            </a:r>
          </a:p>
        </p:txBody>
      </p:sp>
      <p:sp>
        <p:nvSpPr>
          <p:cNvPr id="3" name="Text Placeholder 2"/>
          <p:cNvSpPr>
            <a:spLocks noGrp="1"/>
          </p:cNvSpPr>
          <p:nvPr>
            <p:ph type="body" idx="1"/>
          </p:nvPr>
        </p:nvSpPr>
        <p:spPr>
          <a:xfrm>
            <a:off x="1154955" y="1687134"/>
            <a:ext cx="8825658" cy="3950648"/>
          </a:xfrm>
        </p:spPr>
        <p:txBody>
          <a:bodyPr anchor="t">
            <a:normAutofit/>
          </a:bodyPr>
          <a:lstStyle/>
          <a:p>
            <a:pPr marL="457200" indent="-457200" algn="l">
              <a:buFont typeface="+mj-lt"/>
              <a:buAutoNum type="arabicPeriod"/>
            </a:pPr>
            <a:endParaRPr lang="en-US" i="0" dirty="0"/>
          </a:p>
          <a:p>
            <a:pPr marL="457200" indent="-457200" algn="l">
              <a:buFont typeface="+mj-lt"/>
              <a:buAutoNum type="arabicPeriod"/>
            </a:pPr>
            <a:r>
              <a:rPr lang="en-US" i="0" dirty="0"/>
              <a:t>Restore physiological motion to the joints</a:t>
            </a:r>
          </a:p>
          <a:p>
            <a:pPr marL="457200" indent="-457200" algn="l">
              <a:buFont typeface="+mj-lt"/>
              <a:buAutoNum type="arabicPeriod"/>
            </a:pPr>
            <a:endParaRPr lang="en-US" i="0" dirty="0"/>
          </a:p>
          <a:p>
            <a:pPr marL="457200" indent="-457200" algn="l">
              <a:buFont typeface="+mj-lt"/>
              <a:buAutoNum type="arabicPeriod"/>
            </a:pPr>
            <a:r>
              <a:rPr lang="en-US" i="0" dirty="0"/>
              <a:t>Remove </a:t>
            </a:r>
            <a:r>
              <a:rPr lang="en-US" i="0" dirty="0" err="1"/>
              <a:t>fascial</a:t>
            </a:r>
            <a:r>
              <a:rPr lang="en-US" i="0" dirty="0"/>
              <a:t> adhesions and </a:t>
            </a:r>
            <a:r>
              <a:rPr lang="en-US" i="0" dirty="0" err="1"/>
              <a:t>myofascial</a:t>
            </a:r>
            <a:r>
              <a:rPr lang="en-US" i="0" dirty="0"/>
              <a:t> trigger points to allow proper muscle function</a:t>
            </a:r>
          </a:p>
          <a:p>
            <a:pPr marL="457200" indent="-457200" algn="l">
              <a:buFont typeface="+mj-lt"/>
              <a:buAutoNum type="arabicPeriod"/>
            </a:pPr>
            <a:endParaRPr lang="en-US" i="0" dirty="0"/>
          </a:p>
          <a:p>
            <a:pPr marL="457200" indent="-457200" algn="l">
              <a:buFont typeface="+mj-lt"/>
              <a:buAutoNum type="arabicPeriod"/>
            </a:pPr>
            <a:r>
              <a:rPr lang="en-US" i="0" dirty="0"/>
              <a:t>Neuromuscular rehab to reinforce proper motor movement patterns</a:t>
            </a:r>
          </a:p>
        </p:txBody>
      </p:sp>
    </p:spTree>
    <p:extLst>
      <p:ext uri="{BB962C8B-B14F-4D97-AF65-F5344CB8AC3E}">
        <p14:creationId xmlns:p14="http://schemas.microsoft.com/office/powerpoint/2010/main" val="150803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Holistic Treatment</a:t>
            </a:r>
          </a:p>
        </p:txBody>
      </p:sp>
      <p:sp>
        <p:nvSpPr>
          <p:cNvPr id="3" name="Text Placeholder 2"/>
          <p:cNvSpPr>
            <a:spLocks noGrp="1"/>
          </p:cNvSpPr>
          <p:nvPr>
            <p:ph type="body" idx="1"/>
          </p:nvPr>
        </p:nvSpPr>
        <p:spPr>
          <a:xfrm>
            <a:off x="1154955" y="1687134"/>
            <a:ext cx="8825658" cy="3950648"/>
          </a:xfrm>
        </p:spPr>
        <p:txBody>
          <a:bodyPr anchor="t">
            <a:normAutofit/>
          </a:bodyPr>
          <a:lstStyle/>
          <a:p>
            <a:pPr marL="457200" indent="-457200" algn="l">
              <a:buFont typeface="+mj-lt"/>
              <a:buAutoNum type="arabicPeriod"/>
            </a:pPr>
            <a:endParaRPr lang="en-US" i="0" dirty="0"/>
          </a:p>
          <a:p>
            <a:pPr marL="457200" indent="-457200" algn="l">
              <a:buFont typeface="+mj-lt"/>
              <a:buAutoNum type="arabicPeriod"/>
            </a:pPr>
            <a:r>
              <a:rPr lang="en-US" b="1" i="0" dirty="0"/>
              <a:t>Restore physiological motion to the joints</a:t>
            </a:r>
          </a:p>
          <a:p>
            <a:pPr marL="457200" indent="-457200" algn="l">
              <a:buFont typeface="+mj-lt"/>
              <a:buAutoNum type="arabicPeriod"/>
            </a:pPr>
            <a:endParaRPr lang="en-US" i="0" dirty="0"/>
          </a:p>
          <a:p>
            <a:pPr marL="457200" indent="-457200" algn="l">
              <a:buFont typeface="+mj-lt"/>
              <a:buAutoNum type="arabicPeriod"/>
            </a:pPr>
            <a:r>
              <a:rPr lang="en-US" i="0" dirty="0"/>
              <a:t>Remove </a:t>
            </a:r>
            <a:r>
              <a:rPr lang="en-US" i="0" dirty="0" err="1"/>
              <a:t>fascial</a:t>
            </a:r>
            <a:r>
              <a:rPr lang="en-US" i="0" dirty="0"/>
              <a:t> adhesions and </a:t>
            </a:r>
            <a:r>
              <a:rPr lang="en-US" i="0" dirty="0" err="1"/>
              <a:t>myofascial</a:t>
            </a:r>
            <a:r>
              <a:rPr lang="en-US" i="0" dirty="0"/>
              <a:t> trigger points to allow proper muscle function</a:t>
            </a:r>
          </a:p>
          <a:p>
            <a:pPr marL="457200" indent="-457200" algn="l">
              <a:buFont typeface="+mj-lt"/>
              <a:buAutoNum type="arabicPeriod"/>
            </a:pPr>
            <a:endParaRPr lang="en-US" i="0" dirty="0"/>
          </a:p>
          <a:p>
            <a:pPr marL="457200" indent="-457200" algn="l">
              <a:buFont typeface="+mj-lt"/>
              <a:buAutoNum type="arabicPeriod"/>
            </a:pPr>
            <a:r>
              <a:rPr lang="en-US" i="0" dirty="0"/>
              <a:t>Neuromuscular rehab to reinforce proper motor movement patterns</a:t>
            </a:r>
          </a:p>
        </p:txBody>
      </p:sp>
    </p:spTree>
    <p:extLst>
      <p:ext uri="{BB962C8B-B14F-4D97-AF65-F5344CB8AC3E}">
        <p14:creationId xmlns:p14="http://schemas.microsoft.com/office/powerpoint/2010/main" val="84460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fontScale="90000"/>
          </a:bodyPr>
          <a:lstStyle/>
          <a:p>
            <a:pPr algn="l"/>
            <a:r>
              <a:rPr lang="en-US" sz="3600" i="0" dirty="0"/>
              <a:t>SUBLUXATION </a:t>
            </a:r>
            <a:br>
              <a:rPr lang="en-US" sz="3600" i="0" dirty="0"/>
            </a:br>
            <a:r>
              <a:rPr lang="en-US" sz="3600" i="0" dirty="0"/>
              <a:t>COMPLEX</a:t>
            </a:r>
          </a:p>
        </p:txBody>
      </p:sp>
      <p:sp>
        <p:nvSpPr>
          <p:cNvPr id="3" name="Text Placeholder 2"/>
          <p:cNvSpPr>
            <a:spLocks noGrp="1"/>
          </p:cNvSpPr>
          <p:nvPr>
            <p:ph type="body" idx="1"/>
          </p:nvPr>
        </p:nvSpPr>
        <p:spPr>
          <a:xfrm>
            <a:off x="1154955" y="1687134"/>
            <a:ext cx="8825658" cy="3950648"/>
          </a:xfrm>
        </p:spPr>
        <p:txBody>
          <a:bodyPr anchor="t"/>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err="1"/>
              <a:t>Kinesiological</a:t>
            </a:r>
            <a:endParaRPr lang="en-US" dirty="0"/>
          </a:p>
          <a:p>
            <a:pPr marL="342900" indent="-342900" algn="l">
              <a:buFont typeface="Arial" panose="020B0604020202020204" pitchFamily="34" charset="0"/>
              <a:buChar char="•"/>
            </a:pPr>
            <a:r>
              <a:rPr lang="en-US" dirty="0"/>
              <a:t>Neurological</a:t>
            </a:r>
          </a:p>
          <a:p>
            <a:pPr marL="342900" indent="-342900" algn="l">
              <a:buFont typeface="Arial" panose="020B0604020202020204" pitchFamily="34" charset="0"/>
              <a:buChar char="•"/>
            </a:pPr>
            <a:r>
              <a:rPr lang="en-US" dirty="0" err="1"/>
              <a:t>Myological</a:t>
            </a:r>
            <a:endParaRPr lang="en-US" dirty="0"/>
          </a:p>
          <a:p>
            <a:pPr marL="342900" indent="-342900" algn="l">
              <a:buFont typeface="Arial" panose="020B0604020202020204" pitchFamily="34" charset="0"/>
              <a:buChar char="•"/>
            </a:pPr>
            <a:r>
              <a:rPr lang="en-US" dirty="0"/>
              <a:t>Connective tissue</a:t>
            </a:r>
          </a:p>
          <a:p>
            <a:pPr marL="342900" indent="-342900" algn="l">
              <a:buFont typeface="Arial" panose="020B0604020202020204" pitchFamily="34" charset="0"/>
              <a:buChar char="•"/>
            </a:pPr>
            <a:r>
              <a:rPr lang="en-US" dirty="0"/>
              <a:t>Inflammatory</a:t>
            </a:r>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506" y="523073"/>
            <a:ext cx="5825204" cy="5669386"/>
          </a:xfrm>
          <a:prstGeom prst="rect">
            <a:avLst/>
          </a:prstGeom>
        </p:spPr>
      </p:pic>
      <p:sp>
        <p:nvSpPr>
          <p:cNvPr id="5" name="TextBox 4"/>
          <p:cNvSpPr txBox="1"/>
          <p:nvPr/>
        </p:nvSpPr>
        <p:spPr>
          <a:xfrm>
            <a:off x="1154953" y="4991790"/>
            <a:ext cx="4421599" cy="646331"/>
          </a:xfrm>
          <a:prstGeom prst="rect">
            <a:avLst/>
          </a:prstGeom>
          <a:noFill/>
        </p:spPr>
        <p:txBody>
          <a:bodyPr wrap="square" rtlCol="0">
            <a:spAutoFit/>
          </a:bodyPr>
          <a:lstStyle/>
          <a:p>
            <a:r>
              <a:rPr lang="en-US" dirty="0"/>
              <a:t>Lantz, CA. A Critical Look at the Subluxation Process. JMPT 1989 (Apr)</a:t>
            </a:r>
          </a:p>
        </p:txBody>
      </p:sp>
    </p:spTree>
    <p:extLst>
      <p:ext uri="{BB962C8B-B14F-4D97-AF65-F5344CB8AC3E}">
        <p14:creationId xmlns:p14="http://schemas.microsoft.com/office/powerpoint/2010/main" val="154782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4955" y="1687133"/>
            <a:ext cx="8825658" cy="4570231"/>
          </a:xfrm>
        </p:spPr>
        <p:txBody>
          <a:bodyPr anchor="t"/>
          <a:lstStyle/>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r>
              <a:rPr lang="en-US" i="0" dirty="0"/>
              <a:t>The web is depicted as circular with perfect structure and function. Every strand placed perfectly to create optimal tensegrity.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128"/>
          <a:stretch/>
        </p:blipFill>
        <p:spPr>
          <a:xfrm>
            <a:off x="1524701" y="1071570"/>
            <a:ext cx="8086165" cy="4472258"/>
          </a:xfrm>
          <a:prstGeom prst="rect">
            <a:avLst/>
          </a:prstGeom>
        </p:spPr>
      </p:pic>
    </p:spTree>
    <p:extLst>
      <p:ext uri="{BB962C8B-B14F-4D97-AF65-F5344CB8AC3E}">
        <p14:creationId xmlns:p14="http://schemas.microsoft.com/office/powerpoint/2010/main" val="259745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49143" y="1071570"/>
            <a:ext cx="8437281" cy="4666758"/>
            <a:chOff x="1349143" y="1071570"/>
            <a:chExt cx="8437281" cy="466675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43" y="1071570"/>
              <a:ext cx="8437281" cy="4666758"/>
            </a:xfrm>
            <a:prstGeom prst="rect">
              <a:avLst/>
            </a:prstGeom>
          </p:spPr>
        </p:pic>
        <p:sp>
          <p:nvSpPr>
            <p:cNvPr id="5" name="Rectangle 4"/>
            <p:cNvSpPr/>
            <p:nvPr/>
          </p:nvSpPr>
          <p:spPr>
            <a:xfrm>
              <a:off x="2259106" y="2474259"/>
              <a:ext cx="2133600" cy="4661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Joint Dysfunction</a:t>
              </a:r>
            </a:p>
          </p:txBody>
        </p:sp>
        <p:sp>
          <p:nvSpPr>
            <p:cNvPr id="6" name="Rectangle 5"/>
            <p:cNvSpPr/>
            <p:nvPr/>
          </p:nvSpPr>
          <p:spPr>
            <a:xfrm>
              <a:off x="1470212" y="3550025"/>
              <a:ext cx="1846730" cy="502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Underloaded</a:t>
              </a:r>
              <a:endParaRPr lang="en-US" dirty="0"/>
            </a:p>
          </p:txBody>
        </p:sp>
        <p:sp>
          <p:nvSpPr>
            <p:cNvPr id="7" name="Rectangle 6"/>
            <p:cNvSpPr/>
            <p:nvPr/>
          </p:nvSpPr>
          <p:spPr>
            <a:xfrm>
              <a:off x="2259106" y="4554071"/>
              <a:ext cx="2133600" cy="4482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Weakened MM</a:t>
              </a:r>
            </a:p>
          </p:txBody>
        </p:sp>
      </p:grpSp>
    </p:spTree>
    <p:extLst>
      <p:ext uri="{BB962C8B-B14F-4D97-AF65-F5344CB8AC3E}">
        <p14:creationId xmlns:p14="http://schemas.microsoft.com/office/powerpoint/2010/main" val="178501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32539"/>
          </a:xfrm>
        </p:spPr>
        <p:txBody>
          <a:bodyPr>
            <a:normAutofit fontScale="90000"/>
          </a:bodyPr>
          <a:lstStyle/>
          <a:p>
            <a:r>
              <a:rPr lang="en-US" sz="2000" b="1" i="0" dirty="0"/>
              <a:t>Comparison of spinal manipulation methods and usual medical care for acute and </a:t>
            </a:r>
            <a:r>
              <a:rPr lang="en-US" sz="2000" b="1" i="0" dirty="0" err="1"/>
              <a:t>subacute</a:t>
            </a:r>
            <a:r>
              <a:rPr lang="en-US" sz="2000" b="1" i="0" dirty="0"/>
              <a:t> low back pain: a randomized clinical trial.</a:t>
            </a:r>
          </a:p>
        </p:txBody>
      </p:sp>
      <p:sp>
        <p:nvSpPr>
          <p:cNvPr id="3" name="Text Placeholder 2"/>
          <p:cNvSpPr>
            <a:spLocks noGrp="1"/>
          </p:cNvSpPr>
          <p:nvPr>
            <p:ph type="body" idx="1"/>
          </p:nvPr>
        </p:nvSpPr>
        <p:spPr>
          <a:xfrm>
            <a:off x="1154955" y="1704110"/>
            <a:ext cx="8825658" cy="3933672"/>
          </a:xfrm>
        </p:spPr>
        <p:txBody>
          <a:bodyPr anchor="t"/>
          <a:lstStyle/>
          <a:p>
            <a:pPr marL="342900" indent="-342900" algn="l">
              <a:buFont typeface="Arial" panose="020B0604020202020204" pitchFamily="34" charset="0"/>
              <a:buChar char="•"/>
            </a:pPr>
            <a:r>
              <a:rPr lang="en-US" i="0" dirty="0"/>
              <a:t>"Manual-thrust manipulation provides greater short-term reductions in self-reported disability and pain compared with usual medical care. 94% of the manual-thrust manipulation group achieved greater than 30% reduction in pain compared with 69% of usual medical care." </a:t>
            </a:r>
          </a:p>
        </p:txBody>
      </p:sp>
      <p:sp>
        <p:nvSpPr>
          <p:cNvPr id="4" name="TextBox 3"/>
          <p:cNvSpPr txBox="1"/>
          <p:nvPr/>
        </p:nvSpPr>
        <p:spPr>
          <a:xfrm>
            <a:off x="1154954" y="3670946"/>
            <a:ext cx="7614973" cy="369332"/>
          </a:xfrm>
          <a:prstGeom prst="rect">
            <a:avLst/>
          </a:prstGeom>
          <a:noFill/>
        </p:spPr>
        <p:txBody>
          <a:bodyPr wrap="square" rtlCol="0">
            <a:spAutoFit/>
          </a:bodyPr>
          <a:lstStyle/>
          <a:p>
            <a:r>
              <a:rPr lang="en-US" dirty="0"/>
              <a:t>SCHNEIDER ET AL (2015), SPINE</a:t>
            </a:r>
          </a:p>
        </p:txBody>
      </p:sp>
    </p:spTree>
    <p:extLst>
      <p:ext uri="{BB962C8B-B14F-4D97-AF65-F5344CB8AC3E}">
        <p14:creationId xmlns:p14="http://schemas.microsoft.com/office/powerpoint/2010/main" val="175754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Pain Threshold</a:t>
            </a:r>
          </a:p>
        </p:txBody>
      </p:sp>
      <p:sp>
        <p:nvSpPr>
          <p:cNvPr id="3" name="Text Placeholder 2"/>
          <p:cNvSpPr>
            <a:spLocks noGrp="1"/>
          </p:cNvSpPr>
          <p:nvPr>
            <p:ph type="body" idx="1"/>
          </p:nvPr>
        </p:nvSpPr>
        <p:spPr>
          <a:xfrm>
            <a:off x="1154955" y="1687134"/>
            <a:ext cx="8825658" cy="3950648"/>
          </a:xfrm>
        </p:spPr>
        <p:txBody>
          <a:bodyPr anchor="t"/>
          <a:lstStyle/>
          <a:p>
            <a:pPr algn="l"/>
            <a:r>
              <a:rPr lang="en-US" i="0" dirty="0"/>
              <a:t>Pain vs. dysfunction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4" y="2150316"/>
            <a:ext cx="8825659" cy="3348914"/>
          </a:xfrm>
          <a:prstGeom prst="rect">
            <a:avLst/>
          </a:prstGeom>
        </p:spPr>
      </p:pic>
    </p:spTree>
    <p:extLst>
      <p:ext uri="{BB962C8B-B14F-4D97-AF65-F5344CB8AC3E}">
        <p14:creationId xmlns:p14="http://schemas.microsoft.com/office/powerpoint/2010/main" val="81103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487807" cy="615563"/>
          </a:xfrm>
        </p:spPr>
        <p:txBody>
          <a:bodyPr>
            <a:normAutofit/>
          </a:bodyPr>
          <a:lstStyle/>
          <a:p>
            <a:pPr algn="l"/>
            <a:r>
              <a:rPr lang="en-US" sz="2000" b="1" i="0" dirty="0"/>
              <a:t>MANUAL AND INSTRUMENT APPLIED CERVICAL MANIPULATION FOR MECHANICAL NECK PAIN: A RANDOMIZED CONTROLLED TRIAL</a:t>
            </a:r>
          </a:p>
        </p:txBody>
      </p:sp>
      <p:sp>
        <p:nvSpPr>
          <p:cNvPr id="3" name="Text Placeholder 2"/>
          <p:cNvSpPr>
            <a:spLocks noGrp="1"/>
          </p:cNvSpPr>
          <p:nvPr>
            <p:ph type="body" idx="1"/>
          </p:nvPr>
        </p:nvSpPr>
        <p:spPr>
          <a:xfrm>
            <a:off x="1154955" y="1687134"/>
            <a:ext cx="8825658" cy="3950648"/>
          </a:xfrm>
        </p:spPr>
        <p:txBody>
          <a:bodyPr anchor="t">
            <a:normAutofit/>
          </a:bodyPr>
          <a:lstStyle/>
          <a:p>
            <a:pPr algn="l"/>
            <a:r>
              <a:rPr lang="en-US" i="0" dirty="0"/>
              <a:t>• A single application of MAM increased rotation and lateral flexion movements and decreased pain levels in people with mechanical neck pain.</a:t>
            </a:r>
          </a:p>
          <a:p>
            <a:pPr algn="l"/>
            <a:r>
              <a:rPr lang="en-US" i="0" dirty="0"/>
              <a:t>• A single application of IAM increased hand grip strength on the contralateral side to manipulation.</a:t>
            </a:r>
          </a:p>
          <a:p>
            <a:pPr algn="l"/>
            <a:r>
              <a:rPr lang="en-US" i="0" dirty="0"/>
              <a:t>• There was no change in PRESSURE POINT TENDERNESS following either type of manipulation.</a:t>
            </a:r>
          </a:p>
          <a:p>
            <a:pPr algn="l"/>
            <a:r>
              <a:rPr lang="en-US" i="0" dirty="0"/>
              <a:t>• Following 21 MAMs and 22 IAMs, there were no moderate or severe adverse events and 2 mild adverse events reported in this trial.</a:t>
            </a:r>
          </a:p>
        </p:txBody>
      </p:sp>
      <p:sp>
        <p:nvSpPr>
          <p:cNvPr id="4" name="TextBox 3"/>
          <p:cNvSpPr txBox="1"/>
          <p:nvPr/>
        </p:nvSpPr>
        <p:spPr>
          <a:xfrm>
            <a:off x="1154955" y="5430982"/>
            <a:ext cx="7587264" cy="369332"/>
          </a:xfrm>
          <a:prstGeom prst="rect">
            <a:avLst/>
          </a:prstGeom>
          <a:noFill/>
        </p:spPr>
        <p:txBody>
          <a:bodyPr wrap="square" rtlCol="0">
            <a:spAutoFit/>
          </a:bodyPr>
          <a:lstStyle/>
          <a:p>
            <a:r>
              <a:rPr lang="en-US" dirty="0"/>
              <a:t>GORRELL ET AL (2016), J Manipulative </a:t>
            </a:r>
            <a:r>
              <a:rPr lang="en-US" dirty="0" err="1"/>
              <a:t>Physiol</a:t>
            </a:r>
            <a:r>
              <a:rPr lang="en-US" dirty="0"/>
              <a:t> </a:t>
            </a:r>
            <a:r>
              <a:rPr lang="en-US" dirty="0" err="1"/>
              <a:t>Ther</a:t>
            </a:r>
            <a:r>
              <a:rPr lang="en-US" dirty="0"/>
              <a:t>.</a:t>
            </a:r>
          </a:p>
        </p:txBody>
      </p:sp>
    </p:spTree>
    <p:extLst>
      <p:ext uri="{BB962C8B-B14F-4D97-AF65-F5344CB8AC3E}">
        <p14:creationId xmlns:p14="http://schemas.microsoft.com/office/powerpoint/2010/main" val="141148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The Neuromuscular Response to Spinal Manipulation in the Presence of Pain.</a:t>
            </a:r>
          </a:p>
        </p:txBody>
      </p:sp>
      <p:sp>
        <p:nvSpPr>
          <p:cNvPr id="3" name="Text Placeholder 2"/>
          <p:cNvSpPr>
            <a:spLocks noGrp="1"/>
          </p:cNvSpPr>
          <p:nvPr>
            <p:ph type="body" idx="1"/>
          </p:nvPr>
        </p:nvSpPr>
        <p:spPr>
          <a:xfrm>
            <a:off x="1154955" y="1687134"/>
            <a:ext cx="8825658" cy="3175811"/>
          </a:xfrm>
        </p:spPr>
        <p:txBody>
          <a:bodyPr anchor="t">
            <a:normAutofit/>
          </a:bodyPr>
          <a:lstStyle/>
          <a:p>
            <a:pPr marL="342900" indent="-342900" algn="l">
              <a:buFont typeface="Arial" panose="020B0604020202020204" pitchFamily="34" charset="0"/>
              <a:buChar char="•"/>
            </a:pPr>
            <a:r>
              <a:rPr lang="en-US" i="0" dirty="0"/>
              <a:t>Muscle responses occurred in 61.6% ± 23.6% of the EMG locations in the asymptomatic group and 52.8% ± 26.3% of the symptomatic group.</a:t>
            </a:r>
          </a:p>
          <a:p>
            <a:pPr marL="342900" indent="-342900" algn="l">
              <a:buFont typeface="Arial" panose="020B0604020202020204" pitchFamily="34" charset="0"/>
              <a:buChar char="•"/>
            </a:pPr>
            <a:r>
              <a:rPr lang="en-US" i="0" dirty="0"/>
              <a:t>Muscle activity onset delays were longer for the symptomatic group at every EMG location. . .</a:t>
            </a:r>
          </a:p>
          <a:p>
            <a:pPr marL="342900" indent="-342900" algn="l">
              <a:buFont typeface="Arial" panose="020B0604020202020204" pitchFamily="34" charset="0"/>
              <a:buChar char="•"/>
            </a:pPr>
            <a:r>
              <a:rPr lang="en-US" i="0" dirty="0"/>
              <a:t>The results revealed trends that indicate participants with low back pain have less muscle responses, and when muscle responses are present they occur with longer onset delays following the onset of a manipulation impulse.</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CURRIE ET AL (2016), J Manipulative </a:t>
            </a:r>
            <a:r>
              <a:rPr lang="en-US" dirty="0" err="1"/>
              <a:t>Physiol</a:t>
            </a:r>
            <a:r>
              <a:rPr lang="en-US" dirty="0"/>
              <a:t> </a:t>
            </a:r>
            <a:r>
              <a:rPr lang="en-US" dirty="0" err="1"/>
              <a:t>Ther</a:t>
            </a:r>
            <a:r>
              <a:rPr lang="en-US" dirty="0"/>
              <a:t>.</a:t>
            </a:r>
          </a:p>
        </p:txBody>
      </p:sp>
    </p:spTree>
    <p:extLst>
      <p:ext uri="{BB962C8B-B14F-4D97-AF65-F5344CB8AC3E}">
        <p14:creationId xmlns:p14="http://schemas.microsoft.com/office/powerpoint/2010/main" val="61950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Holistic Treatment</a:t>
            </a:r>
          </a:p>
        </p:txBody>
      </p:sp>
      <p:sp>
        <p:nvSpPr>
          <p:cNvPr id="3" name="Text Placeholder 2"/>
          <p:cNvSpPr>
            <a:spLocks noGrp="1"/>
          </p:cNvSpPr>
          <p:nvPr>
            <p:ph type="body" idx="1"/>
          </p:nvPr>
        </p:nvSpPr>
        <p:spPr>
          <a:xfrm>
            <a:off x="1154955" y="1687134"/>
            <a:ext cx="8825658" cy="3950648"/>
          </a:xfrm>
        </p:spPr>
        <p:txBody>
          <a:bodyPr anchor="t">
            <a:normAutofit/>
          </a:bodyPr>
          <a:lstStyle/>
          <a:p>
            <a:pPr marL="457200" indent="-457200" algn="l">
              <a:buFont typeface="+mj-lt"/>
              <a:buAutoNum type="arabicPeriod"/>
            </a:pPr>
            <a:endParaRPr lang="en-US" i="0" dirty="0"/>
          </a:p>
          <a:p>
            <a:pPr marL="457200" indent="-457200" algn="l">
              <a:buFont typeface="+mj-lt"/>
              <a:buAutoNum type="arabicPeriod"/>
            </a:pPr>
            <a:r>
              <a:rPr lang="en-US" i="0" dirty="0"/>
              <a:t>Restore physiological motion to the joints</a:t>
            </a:r>
          </a:p>
          <a:p>
            <a:pPr marL="457200" indent="-457200" algn="l">
              <a:buFont typeface="+mj-lt"/>
              <a:buAutoNum type="arabicPeriod"/>
            </a:pPr>
            <a:endParaRPr lang="en-US" i="0" dirty="0"/>
          </a:p>
          <a:p>
            <a:pPr marL="457200" indent="-457200" algn="l">
              <a:buFont typeface="+mj-lt"/>
              <a:buAutoNum type="arabicPeriod"/>
            </a:pPr>
            <a:r>
              <a:rPr lang="en-US" b="1" i="0" dirty="0"/>
              <a:t>Remove </a:t>
            </a:r>
            <a:r>
              <a:rPr lang="en-US" b="1" i="0" dirty="0" err="1"/>
              <a:t>fascial</a:t>
            </a:r>
            <a:r>
              <a:rPr lang="en-US" b="1" i="0" dirty="0"/>
              <a:t> adhesions and </a:t>
            </a:r>
            <a:r>
              <a:rPr lang="en-US" b="1" i="0" dirty="0" err="1"/>
              <a:t>myofascial</a:t>
            </a:r>
            <a:r>
              <a:rPr lang="en-US" b="1" i="0" dirty="0"/>
              <a:t> trigger points to allow proper muscle function</a:t>
            </a:r>
          </a:p>
          <a:p>
            <a:pPr marL="457200" indent="-457200" algn="l">
              <a:buFont typeface="+mj-lt"/>
              <a:buAutoNum type="arabicPeriod"/>
            </a:pPr>
            <a:endParaRPr lang="en-US" i="0" dirty="0"/>
          </a:p>
          <a:p>
            <a:pPr marL="457200" indent="-457200" algn="l">
              <a:buFont typeface="+mj-lt"/>
              <a:buAutoNum type="arabicPeriod"/>
            </a:pPr>
            <a:r>
              <a:rPr lang="en-US" i="0" dirty="0"/>
              <a:t>Neuromuscular rehab to reinforce proper motor movement patterns</a:t>
            </a:r>
          </a:p>
        </p:txBody>
      </p:sp>
    </p:spTree>
    <p:extLst>
      <p:ext uri="{BB962C8B-B14F-4D97-AF65-F5344CB8AC3E}">
        <p14:creationId xmlns:p14="http://schemas.microsoft.com/office/powerpoint/2010/main" val="408004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Fascia</a:t>
            </a:r>
          </a:p>
        </p:txBody>
      </p:sp>
      <p:sp>
        <p:nvSpPr>
          <p:cNvPr id="3" name="Text Placeholder 2"/>
          <p:cNvSpPr>
            <a:spLocks noGrp="1"/>
          </p:cNvSpPr>
          <p:nvPr>
            <p:ph type="body" idx="1"/>
          </p:nvPr>
        </p:nvSpPr>
        <p:spPr>
          <a:xfrm>
            <a:off x="1154955" y="1687132"/>
            <a:ext cx="8825658" cy="5018467"/>
          </a:xfrm>
        </p:spPr>
        <p:txBody>
          <a:bodyPr anchor="t">
            <a:normAutofit/>
          </a:bodyPr>
          <a:lstStyle/>
          <a:p>
            <a:pPr algn="l"/>
            <a:endParaRPr lang="en-US" i="0" dirty="0"/>
          </a:p>
          <a:p>
            <a:pPr algn="l"/>
            <a:r>
              <a:rPr lang="en-US" i="0" dirty="0"/>
              <a:t>Biomechanical fabric </a:t>
            </a:r>
          </a:p>
          <a:p>
            <a:pPr algn="l"/>
            <a:r>
              <a:rPr lang="en-US" i="0" dirty="0"/>
              <a:t>that surrounds everything</a:t>
            </a:r>
          </a:p>
          <a:p>
            <a:pPr algn="l"/>
            <a:endParaRPr lang="en-US" i="0" dirty="0"/>
          </a:p>
          <a:p>
            <a:pPr algn="l"/>
            <a:endParaRPr lang="en-US" i="0" dirty="0"/>
          </a:p>
          <a:p>
            <a:pPr algn="l"/>
            <a:endParaRPr lang="en-US" i="0" dirty="0"/>
          </a:p>
          <a:p>
            <a:pPr algn="l"/>
            <a:r>
              <a:rPr lang="en-US" i="0" u="sng" dirty="0"/>
              <a:t>Extracellular matrix</a:t>
            </a:r>
          </a:p>
          <a:p>
            <a:pPr algn="l"/>
            <a:r>
              <a:rPr lang="en-US" i="0" dirty="0"/>
              <a:t>	Collagen, </a:t>
            </a:r>
            <a:r>
              <a:rPr lang="en-US" i="0" dirty="0" err="1"/>
              <a:t>reticulin</a:t>
            </a:r>
            <a:r>
              <a:rPr lang="en-US" i="0" dirty="0"/>
              <a:t>, Elastin, collagen fiber, fluid, proteins</a:t>
            </a:r>
          </a:p>
          <a:p>
            <a:pPr algn="l"/>
            <a:r>
              <a:rPr lang="en-US" i="0" u="sng" dirty="0"/>
              <a:t>Connective tissue</a:t>
            </a:r>
          </a:p>
          <a:p>
            <a:pPr algn="l"/>
            <a:r>
              <a:rPr lang="en-US" i="0" dirty="0"/>
              <a:t>	Osteoblasts, </a:t>
            </a:r>
            <a:r>
              <a:rPr lang="en-US" i="0" dirty="0" err="1"/>
              <a:t>chondroblasts</a:t>
            </a:r>
            <a:r>
              <a:rPr lang="en-US" i="0" dirty="0"/>
              <a:t>, osteoclasts, </a:t>
            </a:r>
            <a:r>
              <a:rPr lang="en-US" i="0" dirty="0" err="1"/>
              <a:t>chondroclasts</a:t>
            </a:r>
            <a:endParaRPr lang="en-US" i="0" dirty="0"/>
          </a:p>
          <a:p>
            <a:pPr algn="l"/>
            <a:endParaRPr lang="en-US" i="0" dirty="0"/>
          </a:p>
          <a:p>
            <a:pPr algn="l"/>
            <a:r>
              <a:rPr lang="en-US" i="0" dirty="0"/>
              <a:t>Is the body composed of 600 muscles or one muscle in 600 </a:t>
            </a:r>
            <a:r>
              <a:rPr lang="en-US" i="0" dirty="0" err="1"/>
              <a:t>fascial</a:t>
            </a:r>
            <a:r>
              <a:rPr lang="en-US" i="0" dirty="0"/>
              <a:t> compartments? – Anatomy Trains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203" y="207584"/>
            <a:ext cx="5721079" cy="3808604"/>
          </a:xfrm>
          <a:prstGeom prst="rect">
            <a:avLst/>
          </a:prstGeom>
        </p:spPr>
      </p:pic>
    </p:spTree>
    <p:extLst>
      <p:ext uri="{BB962C8B-B14F-4D97-AF65-F5344CB8AC3E}">
        <p14:creationId xmlns:p14="http://schemas.microsoft.com/office/powerpoint/2010/main" val="2176263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fontScale="90000"/>
          </a:bodyPr>
          <a:lstStyle/>
          <a:p>
            <a:endParaRPr lang="en-US" dirty="0"/>
          </a:p>
        </p:txBody>
      </p:sp>
      <p:sp>
        <p:nvSpPr>
          <p:cNvPr id="3" name="Text Placeholder 2"/>
          <p:cNvSpPr>
            <a:spLocks noGrp="1"/>
          </p:cNvSpPr>
          <p:nvPr>
            <p:ph type="body" idx="1"/>
          </p:nvPr>
        </p:nvSpPr>
        <p:spPr>
          <a:xfrm>
            <a:off x="1154955" y="1687134"/>
            <a:ext cx="8825658" cy="3950648"/>
          </a:xfrm>
        </p:spPr>
        <p:txBody>
          <a:bodyPr/>
          <a:lstStyle/>
          <a:p>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84" y="938896"/>
            <a:ext cx="10058400" cy="4863050"/>
          </a:xfrm>
          <a:prstGeom prst="rect">
            <a:avLst/>
          </a:prstGeom>
        </p:spPr>
      </p:pic>
    </p:spTree>
    <p:extLst>
      <p:ext uri="{BB962C8B-B14F-4D97-AF65-F5344CB8AC3E}">
        <p14:creationId xmlns:p14="http://schemas.microsoft.com/office/powerpoint/2010/main" val="280921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fontScale="90000"/>
          </a:bodyPr>
          <a:lstStyle/>
          <a:p>
            <a:endParaRPr lang="en-US" dirty="0"/>
          </a:p>
        </p:txBody>
      </p:sp>
      <p:sp>
        <p:nvSpPr>
          <p:cNvPr id="3" name="Text Placeholder 2"/>
          <p:cNvSpPr>
            <a:spLocks noGrp="1"/>
          </p:cNvSpPr>
          <p:nvPr>
            <p:ph type="body" idx="1"/>
          </p:nvPr>
        </p:nvSpPr>
        <p:spPr>
          <a:xfrm>
            <a:off x="1154955" y="1687134"/>
            <a:ext cx="8825658" cy="3950648"/>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5" y="935792"/>
            <a:ext cx="10058400" cy="4936751"/>
          </a:xfrm>
          <a:prstGeom prst="rect">
            <a:avLst/>
          </a:prstGeom>
        </p:spPr>
      </p:pic>
    </p:spTree>
    <p:extLst>
      <p:ext uri="{BB962C8B-B14F-4D97-AF65-F5344CB8AC3E}">
        <p14:creationId xmlns:p14="http://schemas.microsoft.com/office/powerpoint/2010/main" val="347086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Autofit/>
          </a:bodyPr>
          <a:lstStyle/>
          <a:p>
            <a:pPr algn="l"/>
            <a:r>
              <a:rPr lang="en-US" sz="3600" i="0" dirty="0"/>
              <a:t>Myofascial Release Techniques	</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t>IASTM (Instrument assisted soft tissue mobilization)</a:t>
            </a:r>
          </a:p>
          <a:p>
            <a:pPr marL="342900" indent="-342900" algn="l">
              <a:buFont typeface="Arial" panose="020B0604020202020204" pitchFamily="34" charset="0"/>
              <a:buChar char="•"/>
            </a:pPr>
            <a:r>
              <a:rPr lang="en-US" i="0" dirty="0" err="1"/>
              <a:t>Cyriax</a:t>
            </a:r>
            <a:endParaRPr lang="en-US" i="0" dirty="0"/>
          </a:p>
          <a:p>
            <a:pPr marL="342900" indent="-342900" algn="l">
              <a:buFont typeface="Arial" panose="020B0604020202020204" pitchFamily="34" charset="0"/>
              <a:buChar char="•"/>
            </a:pPr>
            <a:r>
              <a:rPr lang="en-US" i="0" dirty="0"/>
              <a:t>Trigger point therapy</a:t>
            </a:r>
          </a:p>
          <a:p>
            <a:pPr marL="342900" indent="-342900" algn="l">
              <a:buFont typeface="Arial" panose="020B0604020202020204" pitchFamily="34" charset="0"/>
              <a:buChar char="•"/>
            </a:pPr>
            <a:r>
              <a:rPr lang="en-US" i="0" dirty="0"/>
              <a:t>Strain/counter-strain</a:t>
            </a:r>
          </a:p>
          <a:p>
            <a:pPr marL="342900" indent="-342900" algn="l">
              <a:buFont typeface="Arial" panose="020B0604020202020204" pitchFamily="34" charset="0"/>
              <a:buChar char="•"/>
            </a:pPr>
            <a:r>
              <a:rPr lang="en-US" i="0" dirty="0"/>
              <a:t>Pin and stretch</a:t>
            </a:r>
          </a:p>
          <a:p>
            <a:pPr marL="342900" indent="-342900" algn="l">
              <a:buFont typeface="Arial" panose="020B0604020202020204" pitchFamily="34" charset="0"/>
              <a:buChar char="•"/>
            </a:pPr>
            <a:r>
              <a:rPr lang="en-US" i="0" dirty="0"/>
              <a:t>Self myofascial release (foam roller, mobility tools, </a:t>
            </a:r>
            <a:r>
              <a:rPr lang="en-US" i="0" dirty="0" err="1"/>
              <a:t>pir</a:t>
            </a:r>
            <a:r>
              <a:rPr lang="en-US" i="0" dirty="0"/>
              <a:t>)</a:t>
            </a:r>
          </a:p>
          <a:p>
            <a:pPr marL="342900" indent="-342900" algn="l">
              <a:buFont typeface="Arial" panose="020B0604020202020204" pitchFamily="34" charset="0"/>
              <a:buChar char="•"/>
            </a:pPr>
            <a:endParaRPr lang="en-US" i="0" dirty="0"/>
          </a:p>
        </p:txBody>
      </p:sp>
    </p:spTree>
    <p:extLst>
      <p:ext uri="{BB962C8B-B14F-4D97-AF65-F5344CB8AC3E}">
        <p14:creationId xmlns:p14="http://schemas.microsoft.com/office/powerpoint/2010/main" val="377065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IASTM &amp; </a:t>
            </a:r>
            <a:r>
              <a:rPr lang="en-US" sz="3600" i="0" dirty="0" err="1"/>
              <a:t>Cyriax</a:t>
            </a:r>
            <a:endParaRPr lang="en-US" sz="3600" i="0" dirty="0"/>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Breaks down </a:t>
            </a:r>
            <a:r>
              <a:rPr lang="en-US" i="0" dirty="0" err="1"/>
              <a:t>fascial</a:t>
            </a:r>
            <a:r>
              <a:rPr lang="en-US" i="0" dirty="0"/>
              <a:t> adhesions</a:t>
            </a:r>
          </a:p>
          <a:p>
            <a:pPr marL="342900" indent="-342900" algn="l">
              <a:buFont typeface="Arial" panose="020B0604020202020204" pitchFamily="34" charset="0"/>
              <a:buChar char="•"/>
            </a:pPr>
            <a:r>
              <a:rPr lang="en-US" i="0" dirty="0"/>
              <a:t>Stretches connective tissues</a:t>
            </a:r>
          </a:p>
          <a:p>
            <a:pPr marL="342900" indent="-342900" algn="l">
              <a:buFont typeface="Arial" panose="020B0604020202020204" pitchFamily="34" charset="0"/>
              <a:buChar char="•"/>
            </a:pPr>
            <a:r>
              <a:rPr lang="en-US" i="0" dirty="0"/>
              <a:t>Inhibits chronic muscle holding pattern to allow improved sensory input</a:t>
            </a:r>
          </a:p>
          <a:p>
            <a:pPr marL="342900" indent="-342900" algn="l">
              <a:buFont typeface="Arial" panose="020B0604020202020204" pitchFamily="34" charset="0"/>
              <a:buChar char="•"/>
            </a:pPr>
            <a:r>
              <a:rPr lang="en-US" i="0" dirty="0"/>
              <a:t>Immediate increase of blood flow, proposed angiogenesis</a:t>
            </a:r>
          </a:p>
          <a:p>
            <a:pPr marL="342900" indent="-342900" algn="l">
              <a:buFont typeface="Arial" panose="020B0604020202020204" pitchFamily="34" charset="0"/>
              <a:buChar char="•"/>
            </a:pPr>
            <a:r>
              <a:rPr lang="en-US" i="0" dirty="0"/>
              <a:t>Alters/inhibits spinal reflex activity (facilitated segment)</a:t>
            </a:r>
          </a:p>
          <a:p>
            <a:pPr marL="342900" indent="-342900" algn="l">
              <a:buFont typeface="Arial" panose="020B0604020202020204" pitchFamily="34" charset="0"/>
              <a:buChar char="•"/>
            </a:pPr>
            <a:r>
              <a:rPr lang="en-US" i="0" dirty="0" err="1"/>
              <a:t>Microtrauma</a:t>
            </a:r>
            <a:r>
              <a:rPr lang="en-US" i="0" dirty="0"/>
              <a:t> initiates inflammation process and histamine response Increasing cellular activity (fibroblasts and mast cells)</a:t>
            </a:r>
          </a:p>
        </p:txBody>
      </p:sp>
    </p:spTree>
    <p:extLst>
      <p:ext uri="{BB962C8B-B14F-4D97-AF65-F5344CB8AC3E}">
        <p14:creationId xmlns:p14="http://schemas.microsoft.com/office/powerpoint/2010/main" val="161546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IASTM</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Instruments allow deeper penetration than fingers</a:t>
            </a:r>
          </a:p>
          <a:p>
            <a:pPr marL="342900" indent="-342900" algn="l">
              <a:buFont typeface="Arial" panose="020B0604020202020204" pitchFamily="34" charset="0"/>
              <a:buChar char="•"/>
            </a:pPr>
            <a:r>
              <a:rPr lang="en-US" i="0" dirty="0">
                <a:solidFill>
                  <a:schemeClr val="tx1"/>
                </a:solidFill>
              </a:rPr>
              <a:t>Quicker, improved outcomes</a:t>
            </a:r>
          </a:p>
          <a:p>
            <a:pPr marL="342900" indent="-342900" algn="l">
              <a:buFont typeface="Arial" panose="020B0604020202020204" pitchFamily="34" charset="0"/>
              <a:buChar char="•"/>
            </a:pPr>
            <a:r>
              <a:rPr lang="en-US" i="0" dirty="0">
                <a:solidFill>
                  <a:schemeClr val="tx1"/>
                </a:solidFill>
              </a:rPr>
              <a:t>Aims to:</a:t>
            </a:r>
          </a:p>
          <a:p>
            <a:pPr marL="800100" lvl="1" indent="-342900">
              <a:buFont typeface="Arial" panose="020B0604020202020204" pitchFamily="34" charset="0"/>
              <a:buChar char="•"/>
            </a:pPr>
            <a:r>
              <a:rPr lang="en-US" dirty="0">
                <a:solidFill>
                  <a:schemeClr val="tx1"/>
                </a:solidFill>
              </a:rPr>
              <a:t>Cause healing (stimulate inflammation) through traumatic hyperemia</a:t>
            </a:r>
          </a:p>
          <a:p>
            <a:pPr marL="800100" lvl="1" indent="-342900">
              <a:buFont typeface="Arial" panose="020B0604020202020204" pitchFamily="34" charset="0"/>
              <a:buChar char="•"/>
            </a:pPr>
            <a:r>
              <a:rPr lang="en-US" i="0" dirty="0">
                <a:solidFill>
                  <a:schemeClr val="tx1"/>
                </a:solidFill>
              </a:rPr>
              <a:t>Break up adhesions</a:t>
            </a:r>
          </a:p>
          <a:p>
            <a:pPr marL="800100" lvl="1" indent="-342900">
              <a:buFont typeface="Arial" panose="020B0604020202020204" pitchFamily="34" charset="0"/>
              <a:buChar char="•"/>
            </a:pPr>
            <a:r>
              <a:rPr lang="en-US" dirty="0">
                <a:solidFill>
                  <a:schemeClr val="tx1"/>
                </a:solidFill>
              </a:rPr>
              <a:t>Increase fibroblast recruitment and replication</a:t>
            </a:r>
          </a:p>
          <a:p>
            <a:pPr marL="800100" lvl="1" indent="-342900">
              <a:buFont typeface="Arial" panose="020B0604020202020204" pitchFamily="34" charset="0"/>
              <a:buChar char="•"/>
            </a:pPr>
            <a:r>
              <a:rPr lang="en-US" dirty="0">
                <a:solidFill>
                  <a:schemeClr val="tx1"/>
                </a:solidFill>
              </a:rPr>
              <a:t>Increase fibroblast activation – collagen synthesis</a:t>
            </a:r>
            <a:endParaRPr lang="en-US" i="0" dirty="0">
              <a:solidFill>
                <a:schemeClr val="tx1"/>
              </a:solidFill>
            </a:endParaRPr>
          </a:p>
        </p:txBody>
      </p:sp>
    </p:spTree>
    <p:extLst>
      <p:ext uri="{BB962C8B-B14F-4D97-AF65-F5344CB8AC3E}">
        <p14:creationId xmlns:p14="http://schemas.microsoft.com/office/powerpoint/2010/main" val="4197817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IASTM Technique</a:t>
            </a:r>
          </a:p>
        </p:txBody>
      </p:sp>
      <p:sp>
        <p:nvSpPr>
          <p:cNvPr id="3" name="Text Placeholder 2"/>
          <p:cNvSpPr>
            <a:spLocks noGrp="1"/>
          </p:cNvSpPr>
          <p:nvPr>
            <p:ph type="body" idx="1"/>
          </p:nvPr>
        </p:nvSpPr>
        <p:spPr>
          <a:xfrm>
            <a:off x="1154955" y="1687134"/>
            <a:ext cx="8825658" cy="4534372"/>
          </a:xfrm>
        </p:spPr>
        <p:txBody>
          <a:bodyPr anchor="t">
            <a:normAutofit/>
          </a:bodyPr>
          <a:lstStyle/>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Lubricate skin</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Glide instrument along skin at various angles (assessment)</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Break up adhesions (vibration feedback through instrument)</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BRUISING: Forewarn patient due to localized </a:t>
            </a:r>
            <a:r>
              <a:rPr lang="en-US" i="0" dirty="0" err="1">
                <a:solidFill>
                  <a:schemeClr val="tx1"/>
                </a:solidFill>
              </a:rPr>
              <a:t>microtrauma</a:t>
            </a:r>
            <a:r>
              <a:rPr lang="en-US" i="0" dirty="0">
                <a:solidFill>
                  <a:schemeClr val="tx1"/>
                </a:solidFill>
              </a:rPr>
              <a:t>, bruising may occur. This is natural process of breaking-up adhesions. It is called </a:t>
            </a:r>
            <a:r>
              <a:rPr lang="en-US" i="0" dirty="0" err="1">
                <a:solidFill>
                  <a:schemeClr val="tx1"/>
                </a:solidFill>
              </a:rPr>
              <a:t>petechiae</a:t>
            </a:r>
            <a:r>
              <a:rPr lang="en-US" i="0" dirty="0">
                <a:solidFill>
                  <a:schemeClr val="tx1"/>
                </a:solidFill>
              </a:rPr>
              <a:t> and looks like a rash. This usually resolves within 3 days</a:t>
            </a:r>
          </a:p>
        </p:txBody>
      </p:sp>
    </p:spTree>
    <p:extLst>
      <p:ext uri="{BB962C8B-B14F-4D97-AF65-F5344CB8AC3E}">
        <p14:creationId xmlns:p14="http://schemas.microsoft.com/office/powerpoint/2010/main" val="127557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9190315" cy="615563"/>
          </a:xfrm>
        </p:spPr>
        <p:txBody>
          <a:bodyPr>
            <a:noAutofit/>
          </a:bodyPr>
          <a:lstStyle/>
          <a:p>
            <a:pPr algn="l"/>
            <a:r>
              <a:rPr lang="en-US" sz="3600" i="0" dirty="0"/>
              <a:t>Basis for Functional Rehabilitation</a:t>
            </a:r>
          </a:p>
        </p:txBody>
      </p:sp>
      <p:sp>
        <p:nvSpPr>
          <p:cNvPr id="3" name="Text Placeholder 2"/>
          <p:cNvSpPr>
            <a:spLocks noGrp="1"/>
          </p:cNvSpPr>
          <p:nvPr>
            <p:ph type="body" idx="1"/>
          </p:nvPr>
        </p:nvSpPr>
        <p:spPr>
          <a:xfrm>
            <a:off x="1154955" y="1687133"/>
            <a:ext cx="8825658" cy="3950649"/>
          </a:xfrm>
        </p:spPr>
        <p:txBody>
          <a:bodyPr anchor="t">
            <a:normAutofit/>
          </a:bodyPr>
          <a:lstStyle/>
          <a:p>
            <a:pPr algn="l"/>
            <a:r>
              <a:rPr lang="en-US" sz="2400" i="0" dirty="0"/>
              <a:t>Without rehab, are we just watering the leaves and starving the roots?</a:t>
            </a:r>
          </a:p>
          <a:p>
            <a:pPr algn="l"/>
            <a:endParaRPr lang="en-US" sz="2400" i="0" dirty="0"/>
          </a:p>
          <a:p>
            <a:pPr algn="l"/>
            <a:r>
              <a:rPr lang="en-US" sz="2400" i="0" dirty="0"/>
              <a:t>Foundational principles of chiropractic:</a:t>
            </a:r>
          </a:p>
          <a:p>
            <a:pPr algn="l"/>
            <a:r>
              <a:rPr lang="en-US" sz="2400" i="0" dirty="0"/>
              <a:t>	Vitalism – the body is self-regulating, self-healing</a:t>
            </a:r>
          </a:p>
          <a:p>
            <a:pPr algn="l"/>
            <a:r>
              <a:rPr lang="en-US" sz="2400" i="0" dirty="0"/>
              <a:t>	Holism – whole is greater than the sum of the parts</a:t>
            </a:r>
          </a:p>
        </p:txBody>
      </p:sp>
    </p:spTree>
    <p:extLst>
      <p:ext uri="{BB962C8B-B14F-4D97-AF65-F5344CB8AC3E}">
        <p14:creationId xmlns:p14="http://schemas.microsoft.com/office/powerpoint/2010/main" val="364915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contraindications</a:t>
            </a:r>
          </a:p>
        </p:txBody>
      </p:sp>
      <p:sp>
        <p:nvSpPr>
          <p:cNvPr id="3" name="Text Placeholder 2"/>
          <p:cNvSpPr>
            <a:spLocks noGrp="1"/>
          </p:cNvSpPr>
          <p:nvPr>
            <p:ph type="body" idx="1"/>
          </p:nvPr>
        </p:nvSpPr>
        <p:spPr>
          <a:xfrm>
            <a:off x="1154955" y="1687134"/>
            <a:ext cx="8825658" cy="3950648"/>
          </a:xfrm>
        </p:spPr>
        <p:txBody>
          <a:bodyPr anchor="t">
            <a:normAutofit fontScale="92500" lnSpcReduction="20000"/>
          </a:bodyPr>
          <a:lstStyle/>
          <a:p>
            <a:pPr marL="342900" indent="-342900" algn="l">
              <a:buFont typeface="Arial" panose="020B0604020202020204" pitchFamily="34" charset="0"/>
              <a:buChar char="•"/>
            </a:pPr>
            <a:r>
              <a:rPr lang="en-US" i="0" u="sng" dirty="0">
                <a:solidFill>
                  <a:schemeClr val="tx1"/>
                </a:solidFill>
              </a:rPr>
              <a:t>RED FLAGS:</a:t>
            </a:r>
          </a:p>
          <a:p>
            <a:pPr marL="800100" lvl="1" indent="-342900">
              <a:buFont typeface="Arial" panose="020B0604020202020204" pitchFamily="34" charset="0"/>
              <a:buChar char="•"/>
            </a:pPr>
            <a:r>
              <a:rPr lang="en-US" dirty="0">
                <a:solidFill>
                  <a:schemeClr val="tx1"/>
                </a:solidFill>
              </a:rPr>
              <a:t>Open wound – suture site</a:t>
            </a:r>
          </a:p>
          <a:p>
            <a:pPr marL="800100" lvl="1" indent="-342900">
              <a:buFont typeface="Arial" panose="020B0604020202020204" pitchFamily="34" charset="0"/>
              <a:buChar char="•"/>
            </a:pPr>
            <a:r>
              <a:rPr lang="en-US" i="0" dirty="0">
                <a:solidFill>
                  <a:schemeClr val="tx1"/>
                </a:solidFill>
              </a:rPr>
              <a:t>Unhealed fractures</a:t>
            </a:r>
          </a:p>
          <a:p>
            <a:pPr marL="800100" lvl="1" indent="-342900">
              <a:buFont typeface="Arial" panose="020B0604020202020204" pitchFamily="34" charset="0"/>
              <a:buChar char="•"/>
            </a:pPr>
            <a:r>
              <a:rPr lang="en-US" dirty="0">
                <a:solidFill>
                  <a:schemeClr val="tx1"/>
                </a:solidFill>
              </a:rPr>
              <a:t>Thrombophlebitis</a:t>
            </a:r>
          </a:p>
          <a:p>
            <a:pPr marL="800100" lvl="1" indent="-342900">
              <a:buFont typeface="Arial" panose="020B0604020202020204" pitchFamily="34" charset="0"/>
              <a:buChar char="•"/>
            </a:pPr>
            <a:r>
              <a:rPr lang="en-US" i="0" dirty="0">
                <a:solidFill>
                  <a:schemeClr val="tx1"/>
                </a:solidFill>
              </a:rPr>
              <a:t>Uncontrolled hypertension</a:t>
            </a:r>
          </a:p>
          <a:p>
            <a:pPr marL="800100" lvl="1" indent="-342900">
              <a:buFont typeface="Arial" panose="020B0604020202020204" pitchFamily="34" charset="0"/>
              <a:buChar char="•"/>
            </a:pPr>
            <a:r>
              <a:rPr lang="en-US" dirty="0">
                <a:solidFill>
                  <a:schemeClr val="tx1"/>
                </a:solidFill>
              </a:rPr>
              <a:t>Intolerance/non-compliance/hypersensitivity</a:t>
            </a:r>
          </a:p>
          <a:p>
            <a:pPr marL="800100" lvl="1" indent="-342900">
              <a:buFont typeface="Arial" panose="020B0604020202020204" pitchFamily="34" charset="0"/>
              <a:buChar char="•"/>
            </a:pPr>
            <a:r>
              <a:rPr lang="en-US" i="0" dirty="0">
                <a:solidFill>
                  <a:schemeClr val="tx1"/>
                </a:solidFill>
              </a:rPr>
              <a:t>Hematoma</a:t>
            </a:r>
          </a:p>
          <a:p>
            <a:pPr marL="800100" lvl="1" indent="-342900">
              <a:buFont typeface="Arial" panose="020B0604020202020204" pitchFamily="34" charset="0"/>
              <a:buChar char="•"/>
            </a:pPr>
            <a:r>
              <a:rPr lang="en-US" dirty="0">
                <a:solidFill>
                  <a:schemeClr val="tx1"/>
                </a:solidFill>
              </a:rPr>
              <a:t>Osteomyelitis</a:t>
            </a:r>
          </a:p>
          <a:p>
            <a:pPr marL="800100" lvl="1" indent="-342900">
              <a:buFont typeface="Arial" panose="020B0604020202020204" pitchFamily="34" charset="0"/>
              <a:buChar char="•"/>
            </a:pPr>
            <a:r>
              <a:rPr lang="en-US" i="0" dirty="0">
                <a:solidFill>
                  <a:schemeClr val="tx1"/>
                </a:solidFill>
              </a:rPr>
              <a:t>Myositis </a:t>
            </a:r>
            <a:r>
              <a:rPr lang="en-US" i="0" dirty="0" err="1">
                <a:solidFill>
                  <a:schemeClr val="tx1"/>
                </a:solidFill>
              </a:rPr>
              <a:t>ossificans</a:t>
            </a:r>
            <a:endParaRPr lang="en-US" i="0" dirty="0">
              <a:solidFill>
                <a:schemeClr val="tx1"/>
              </a:solidFill>
            </a:endParaRPr>
          </a:p>
          <a:p>
            <a:pPr marL="800100" lvl="1" indent="-342900">
              <a:buFont typeface="Arial" panose="020B0604020202020204" pitchFamily="34" charset="0"/>
              <a:buChar char="•"/>
            </a:pPr>
            <a:r>
              <a:rPr lang="en-US" dirty="0">
                <a:solidFill>
                  <a:schemeClr val="tx1"/>
                </a:solidFill>
              </a:rPr>
              <a:t>Hemophilia</a:t>
            </a:r>
            <a:endParaRPr lang="en-US" i="0" dirty="0">
              <a:solidFill>
                <a:schemeClr val="tx1"/>
              </a:solidFill>
            </a:endParaRPr>
          </a:p>
        </p:txBody>
      </p:sp>
    </p:spTree>
    <p:extLst>
      <p:ext uri="{BB962C8B-B14F-4D97-AF65-F5344CB8AC3E}">
        <p14:creationId xmlns:p14="http://schemas.microsoft.com/office/powerpoint/2010/main" val="3606898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contraindications</a:t>
            </a:r>
          </a:p>
        </p:txBody>
      </p:sp>
      <p:sp>
        <p:nvSpPr>
          <p:cNvPr id="3" name="Text Placeholder 2"/>
          <p:cNvSpPr>
            <a:spLocks noGrp="1"/>
          </p:cNvSpPr>
          <p:nvPr>
            <p:ph type="body" idx="1"/>
          </p:nvPr>
        </p:nvSpPr>
        <p:spPr>
          <a:xfrm>
            <a:off x="1154955" y="1687134"/>
            <a:ext cx="8825658" cy="3950648"/>
          </a:xfrm>
        </p:spPr>
        <p:txBody>
          <a:bodyPr anchor="t">
            <a:normAutofit fontScale="92500" lnSpcReduction="20000"/>
          </a:bodyPr>
          <a:lstStyle/>
          <a:p>
            <a:pPr marL="342900" indent="-342900" algn="l">
              <a:buFont typeface="Arial" panose="020B0604020202020204" pitchFamily="34" charset="0"/>
              <a:buChar char="•"/>
            </a:pPr>
            <a:r>
              <a:rPr lang="en-US" i="0" u="sng" dirty="0">
                <a:solidFill>
                  <a:schemeClr val="tx1"/>
                </a:solidFill>
              </a:rPr>
              <a:t>YELLOW FLAGS:</a:t>
            </a:r>
          </a:p>
          <a:p>
            <a:pPr marL="800100" lvl="1" indent="-342900">
              <a:buFont typeface="Arial" panose="020B0604020202020204" pitchFamily="34" charset="0"/>
              <a:buChar char="•"/>
            </a:pPr>
            <a:r>
              <a:rPr lang="en-US" dirty="0">
                <a:solidFill>
                  <a:schemeClr val="tx1"/>
                </a:solidFill>
              </a:rPr>
              <a:t>Anti-coagulant medications</a:t>
            </a:r>
          </a:p>
          <a:p>
            <a:pPr marL="800100" lvl="1" indent="-342900">
              <a:buFont typeface="Arial" panose="020B0604020202020204" pitchFamily="34" charset="0"/>
              <a:buChar char="•"/>
            </a:pPr>
            <a:r>
              <a:rPr lang="en-US" i="0" dirty="0">
                <a:solidFill>
                  <a:schemeClr val="tx1"/>
                </a:solidFill>
              </a:rPr>
              <a:t>Cancer</a:t>
            </a:r>
          </a:p>
          <a:p>
            <a:pPr marL="800100" lvl="1" indent="-342900">
              <a:buFont typeface="Arial" panose="020B0604020202020204" pitchFamily="34" charset="0"/>
              <a:buChar char="•"/>
            </a:pPr>
            <a:r>
              <a:rPr lang="en-US" dirty="0">
                <a:solidFill>
                  <a:schemeClr val="tx1"/>
                </a:solidFill>
              </a:rPr>
              <a:t>Varicose veins</a:t>
            </a:r>
          </a:p>
          <a:p>
            <a:pPr marL="800100" lvl="1" indent="-342900">
              <a:buFont typeface="Arial" panose="020B0604020202020204" pitchFamily="34" charset="0"/>
              <a:buChar char="•"/>
            </a:pPr>
            <a:r>
              <a:rPr lang="en-US" i="0" dirty="0">
                <a:solidFill>
                  <a:schemeClr val="tx1"/>
                </a:solidFill>
              </a:rPr>
              <a:t>Burn scars</a:t>
            </a:r>
          </a:p>
          <a:p>
            <a:pPr marL="800100" lvl="1" indent="-342900">
              <a:buFont typeface="Arial" panose="020B0604020202020204" pitchFamily="34" charset="0"/>
              <a:buChar char="•"/>
            </a:pPr>
            <a:r>
              <a:rPr lang="en-US" dirty="0">
                <a:solidFill>
                  <a:schemeClr val="tx1"/>
                </a:solidFill>
              </a:rPr>
              <a:t>Acute inflammatory conditions</a:t>
            </a:r>
          </a:p>
          <a:p>
            <a:pPr marL="800100" lvl="1" indent="-342900">
              <a:buFont typeface="Arial" panose="020B0604020202020204" pitchFamily="34" charset="0"/>
              <a:buChar char="•"/>
            </a:pPr>
            <a:r>
              <a:rPr lang="en-US" i="0" dirty="0">
                <a:solidFill>
                  <a:schemeClr val="tx1"/>
                </a:solidFill>
              </a:rPr>
              <a:t>Kidney dysfunction</a:t>
            </a:r>
          </a:p>
          <a:p>
            <a:pPr marL="800100" lvl="1" indent="-342900">
              <a:buFont typeface="Arial" panose="020B0604020202020204" pitchFamily="34" charset="0"/>
              <a:buChar char="•"/>
            </a:pPr>
            <a:r>
              <a:rPr lang="en-US" dirty="0">
                <a:solidFill>
                  <a:schemeClr val="tx1"/>
                </a:solidFill>
              </a:rPr>
              <a:t>Inflammatory condition secondary to infection</a:t>
            </a:r>
          </a:p>
          <a:p>
            <a:pPr marL="800100" lvl="1" indent="-342900">
              <a:buFont typeface="Arial" panose="020B0604020202020204" pitchFamily="34" charset="0"/>
              <a:buChar char="•"/>
            </a:pPr>
            <a:r>
              <a:rPr lang="en-US" i="0" dirty="0">
                <a:solidFill>
                  <a:schemeClr val="tx1"/>
                </a:solidFill>
              </a:rPr>
              <a:t>Pregnancy (ligament laxity)</a:t>
            </a:r>
          </a:p>
          <a:p>
            <a:pPr marL="800100" lvl="1" indent="-342900">
              <a:buFont typeface="Arial" panose="020B0604020202020204" pitchFamily="34" charset="0"/>
              <a:buChar char="•"/>
            </a:pPr>
            <a:r>
              <a:rPr lang="en-US" dirty="0">
                <a:solidFill>
                  <a:schemeClr val="tx1"/>
                </a:solidFill>
              </a:rPr>
              <a:t>Osteoporosis or acute Rheumatoid arthritis</a:t>
            </a:r>
            <a:endParaRPr lang="en-US" i="0" dirty="0">
              <a:solidFill>
                <a:schemeClr val="tx1"/>
              </a:solidFill>
            </a:endParaRPr>
          </a:p>
        </p:txBody>
      </p:sp>
    </p:spTree>
    <p:extLst>
      <p:ext uri="{BB962C8B-B14F-4D97-AF65-F5344CB8AC3E}">
        <p14:creationId xmlns:p14="http://schemas.microsoft.com/office/powerpoint/2010/main" val="377393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Common usage</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solidFill>
                  <a:schemeClr val="tx1"/>
                </a:solidFill>
              </a:rPr>
              <a:t>Epicondylitis/</a:t>
            </a:r>
            <a:r>
              <a:rPr lang="en-US" i="0" dirty="0" err="1">
                <a:solidFill>
                  <a:schemeClr val="tx1"/>
                </a:solidFill>
              </a:rPr>
              <a:t>osis</a:t>
            </a: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Carpal Tunnel Syndrome</a:t>
            </a:r>
          </a:p>
          <a:p>
            <a:pPr marL="342900" indent="-342900" algn="l">
              <a:buFont typeface="Arial" panose="020B0604020202020204" pitchFamily="34" charset="0"/>
              <a:buChar char="•"/>
            </a:pPr>
            <a:r>
              <a:rPr lang="en-US" i="0" dirty="0">
                <a:solidFill>
                  <a:schemeClr val="tx1"/>
                </a:solidFill>
              </a:rPr>
              <a:t>Plantar Fasciitis/heel pain/Achilles tendinitis/</a:t>
            </a:r>
            <a:r>
              <a:rPr lang="en-US" i="0" dirty="0" err="1">
                <a:solidFill>
                  <a:schemeClr val="tx1"/>
                </a:solidFill>
              </a:rPr>
              <a:t>osis</a:t>
            </a: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Rotator cuff tendinitis/</a:t>
            </a:r>
            <a:r>
              <a:rPr lang="en-US" i="0" dirty="0" err="1">
                <a:solidFill>
                  <a:schemeClr val="tx1"/>
                </a:solidFill>
              </a:rPr>
              <a:t>osis</a:t>
            </a: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Patellar tendinitis/</a:t>
            </a:r>
            <a:r>
              <a:rPr lang="en-US" i="0" dirty="0" err="1">
                <a:solidFill>
                  <a:schemeClr val="tx1"/>
                </a:solidFill>
              </a:rPr>
              <a:t>osis</a:t>
            </a:r>
            <a:endParaRPr lang="en-US" i="0" dirty="0">
              <a:solidFill>
                <a:schemeClr val="tx1"/>
              </a:solidFill>
            </a:endParaRPr>
          </a:p>
          <a:p>
            <a:pPr marL="342900" indent="-342900" algn="l">
              <a:buFont typeface="Arial" panose="020B0604020202020204" pitchFamily="34" charset="0"/>
              <a:buChar char="•"/>
            </a:pPr>
            <a:r>
              <a:rPr lang="en-US" i="0" dirty="0" err="1">
                <a:solidFill>
                  <a:schemeClr val="tx1"/>
                </a:solidFill>
              </a:rPr>
              <a:t>DeQuervain’s</a:t>
            </a:r>
            <a:r>
              <a:rPr lang="en-US" i="0" dirty="0">
                <a:solidFill>
                  <a:schemeClr val="tx1"/>
                </a:solidFill>
              </a:rPr>
              <a:t> Syndrome</a:t>
            </a:r>
          </a:p>
          <a:p>
            <a:pPr marL="342900" indent="-342900" algn="l">
              <a:buFont typeface="Arial" panose="020B0604020202020204" pitchFamily="34" charset="0"/>
              <a:buChar char="•"/>
            </a:pPr>
            <a:r>
              <a:rPr lang="en-US" i="0" dirty="0">
                <a:solidFill>
                  <a:schemeClr val="tx1"/>
                </a:solidFill>
              </a:rPr>
              <a:t>Chronic and Acute* sprains/strains</a:t>
            </a:r>
          </a:p>
          <a:p>
            <a:pPr marL="342900" indent="-342900" algn="l">
              <a:buFont typeface="Arial" panose="020B0604020202020204" pitchFamily="34" charset="0"/>
              <a:buChar char="•"/>
            </a:pPr>
            <a:r>
              <a:rPr lang="en-US" i="0" dirty="0">
                <a:solidFill>
                  <a:schemeClr val="tx1"/>
                </a:solidFill>
              </a:rPr>
              <a:t>IT Band Syndrome</a:t>
            </a:r>
          </a:p>
          <a:p>
            <a:pPr marL="342900" indent="-342900" algn="l">
              <a:buFont typeface="Arial" panose="020B0604020202020204" pitchFamily="34" charset="0"/>
              <a:buChar char="•"/>
            </a:pPr>
            <a:r>
              <a:rPr lang="en-US" i="0" dirty="0">
                <a:solidFill>
                  <a:schemeClr val="tx1"/>
                </a:solidFill>
              </a:rPr>
              <a:t>Chronic (non-acute) bursitis</a:t>
            </a:r>
          </a:p>
          <a:p>
            <a:pPr marL="342900" indent="-342900" algn="l">
              <a:buFont typeface="Arial" panose="020B0604020202020204" pitchFamily="34" charset="0"/>
              <a:buChar char="•"/>
            </a:pPr>
            <a:r>
              <a:rPr lang="en-US" i="0" dirty="0">
                <a:solidFill>
                  <a:schemeClr val="tx1"/>
                </a:solidFill>
              </a:rPr>
              <a:t>Myofascial pain/restrictions</a:t>
            </a:r>
          </a:p>
          <a:p>
            <a:pPr marL="342900" indent="-342900" algn="l">
              <a:buFont typeface="Arial" panose="020B0604020202020204" pitchFamily="34" charset="0"/>
              <a:buChar char="•"/>
            </a:pPr>
            <a:endParaRPr lang="en-US" i="0" dirty="0">
              <a:solidFill>
                <a:schemeClr val="tx1"/>
              </a:solidFill>
            </a:endParaRPr>
          </a:p>
        </p:txBody>
      </p:sp>
    </p:spTree>
    <p:extLst>
      <p:ext uri="{BB962C8B-B14F-4D97-AF65-F5344CB8AC3E}">
        <p14:creationId xmlns:p14="http://schemas.microsoft.com/office/powerpoint/2010/main" val="154989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TREATMENT phases</a:t>
            </a:r>
          </a:p>
        </p:txBody>
      </p:sp>
      <p:sp>
        <p:nvSpPr>
          <p:cNvPr id="3" name="Text Placeholder 2"/>
          <p:cNvSpPr>
            <a:spLocks noGrp="1"/>
          </p:cNvSpPr>
          <p:nvPr>
            <p:ph type="body" idx="1"/>
          </p:nvPr>
        </p:nvSpPr>
        <p:spPr>
          <a:xfrm>
            <a:off x="1154955" y="1687134"/>
            <a:ext cx="8825658" cy="4641948"/>
          </a:xfrm>
        </p:spPr>
        <p:txBody>
          <a:bodyPr anchor="t">
            <a:normAutofit/>
          </a:bodyPr>
          <a:lstStyle/>
          <a:p>
            <a:pPr marL="342900" indent="-342900" algn="l">
              <a:spcAft>
                <a:spcPts val="600"/>
              </a:spcAft>
              <a:buFont typeface="Arial" panose="020B0604020202020204" pitchFamily="34" charset="0"/>
              <a:buChar char="•"/>
            </a:pPr>
            <a:r>
              <a:rPr lang="en-US" i="0" dirty="0">
                <a:solidFill>
                  <a:schemeClr val="tx1"/>
                </a:solidFill>
              </a:rPr>
              <a:t>Inflammatory Stage (24-48 hours):</a:t>
            </a:r>
          </a:p>
          <a:p>
            <a:pPr marL="800100" lvl="1" indent="-342900">
              <a:spcBef>
                <a:spcPts val="0"/>
              </a:spcBef>
              <a:buFont typeface="Arial" panose="020B0604020202020204" pitchFamily="34" charset="0"/>
              <a:buChar char="•"/>
            </a:pPr>
            <a:r>
              <a:rPr lang="en-US" dirty="0">
                <a:solidFill>
                  <a:schemeClr val="tx1"/>
                </a:solidFill>
              </a:rPr>
              <a:t>Exudates move into area along with macrophages and </a:t>
            </a:r>
            <a:r>
              <a:rPr lang="en-US" dirty="0" err="1">
                <a:solidFill>
                  <a:schemeClr val="tx1"/>
                </a:solidFill>
              </a:rPr>
              <a:t>histiocytes</a:t>
            </a:r>
            <a:r>
              <a:rPr lang="en-US" dirty="0">
                <a:solidFill>
                  <a:schemeClr val="tx1"/>
                </a:solidFill>
              </a:rPr>
              <a:t> for debridement of tissues</a:t>
            </a:r>
          </a:p>
          <a:p>
            <a:pPr marL="800100" lvl="1" indent="-342900">
              <a:spcBef>
                <a:spcPts val="0"/>
              </a:spcBef>
              <a:buFont typeface="Arial" panose="020B0604020202020204" pitchFamily="34" charset="0"/>
              <a:buChar char="•"/>
            </a:pPr>
            <a:r>
              <a:rPr lang="en-US" i="0" dirty="0">
                <a:solidFill>
                  <a:schemeClr val="tx1"/>
                </a:solidFill>
              </a:rPr>
              <a:t>IASTM initiates this stage to allow healing and remodeling</a:t>
            </a:r>
          </a:p>
          <a:p>
            <a:pPr marL="342900" indent="-342900" algn="l">
              <a:spcAft>
                <a:spcPts val="600"/>
              </a:spcAft>
              <a:buFont typeface="Arial" panose="020B0604020202020204" pitchFamily="34" charset="0"/>
              <a:buChar char="•"/>
            </a:pPr>
            <a:r>
              <a:rPr lang="en-US" i="0" dirty="0">
                <a:solidFill>
                  <a:schemeClr val="tx1"/>
                </a:solidFill>
              </a:rPr>
              <a:t>Granulation Stage</a:t>
            </a:r>
          </a:p>
          <a:p>
            <a:pPr marL="800100" lvl="1" indent="-342900">
              <a:spcBef>
                <a:spcPts val="0"/>
              </a:spcBef>
              <a:buFont typeface="Arial" panose="020B0604020202020204" pitchFamily="34" charset="0"/>
              <a:buChar char="•"/>
            </a:pPr>
            <a:r>
              <a:rPr lang="en-US" i="0" dirty="0">
                <a:solidFill>
                  <a:schemeClr val="tx1"/>
                </a:solidFill>
              </a:rPr>
              <a:t>Increased vascularity and capillary budding</a:t>
            </a:r>
          </a:p>
          <a:p>
            <a:pPr marL="342900" indent="-342900" algn="l">
              <a:spcAft>
                <a:spcPts val="600"/>
              </a:spcAft>
              <a:buFont typeface="Arial" panose="020B0604020202020204" pitchFamily="34" charset="0"/>
              <a:buChar char="•"/>
            </a:pPr>
            <a:r>
              <a:rPr lang="en-US" i="0" dirty="0">
                <a:solidFill>
                  <a:schemeClr val="tx1"/>
                </a:solidFill>
              </a:rPr>
              <a:t>Fibroblastic Stage (5-8 days):</a:t>
            </a:r>
          </a:p>
          <a:p>
            <a:pPr marL="800100" lvl="1" indent="-342900">
              <a:spcBef>
                <a:spcPts val="0"/>
              </a:spcBef>
              <a:buFont typeface="Arial" panose="020B0604020202020204" pitchFamily="34" charset="0"/>
              <a:buChar char="•"/>
            </a:pPr>
            <a:r>
              <a:rPr lang="en-US" dirty="0">
                <a:solidFill>
                  <a:schemeClr val="tx1"/>
                </a:solidFill>
              </a:rPr>
              <a:t>Increased proliferation of fibroblasts</a:t>
            </a:r>
          </a:p>
          <a:p>
            <a:pPr marL="800100" lvl="1" indent="-342900">
              <a:spcBef>
                <a:spcPts val="0"/>
              </a:spcBef>
              <a:buFont typeface="Arial" panose="020B0604020202020204" pitchFamily="34" charset="0"/>
              <a:buChar char="•"/>
            </a:pPr>
            <a:r>
              <a:rPr lang="en-US" i="0" dirty="0">
                <a:solidFill>
                  <a:schemeClr val="tx1"/>
                </a:solidFill>
              </a:rPr>
              <a:t>Accelerated collagen production</a:t>
            </a:r>
          </a:p>
          <a:p>
            <a:pPr marL="342900" indent="-342900" algn="l">
              <a:spcAft>
                <a:spcPts val="600"/>
              </a:spcAft>
              <a:buFont typeface="Arial" panose="020B0604020202020204" pitchFamily="34" charset="0"/>
              <a:buChar char="•"/>
            </a:pPr>
            <a:r>
              <a:rPr lang="en-US" i="0" dirty="0">
                <a:solidFill>
                  <a:schemeClr val="tx1"/>
                </a:solidFill>
              </a:rPr>
              <a:t>Maturation Stage (up to one year):</a:t>
            </a:r>
          </a:p>
          <a:p>
            <a:pPr marL="800100" lvl="1" indent="-342900">
              <a:spcBef>
                <a:spcPts val="0"/>
              </a:spcBef>
              <a:buFont typeface="Arial" panose="020B0604020202020204" pitchFamily="34" charset="0"/>
              <a:buChar char="•"/>
            </a:pPr>
            <a:r>
              <a:rPr lang="en-US" i="0" dirty="0">
                <a:solidFill>
                  <a:schemeClr val="tx1"/>
                </a:solidFill>
              </a:rPr>
              <a:t>Hydrostatic bonds converted to stronger covalent bonds</a:t>
            </a:r>
          </a:p>
          <a:p>
            <a:pPr marL="800100" lvl="1" indent="-342900">
              <a:spcBef>
                <a:spcPts val="0"/>
              </a:spcBef>
              <a:buFont typeface="Arial" panose="020B0604020202020204" pitchFamily="34" charset="0"/>
              <a:buChar char="•"/>
            </a:pPr>
            <a:r>
              <a:rPr lang="en-US" i="0" dirty="0">
                <a:solidFill>
                  <a:schemeClr val="tx1"/>
                </a:solidFill>
              </a:rPr>
              <a:t>Scar shrinkage secondary to </a:t>
            </a:r>
            <a:r>
              <a:rPr lang="en-US" i="0" dirty="0" err="1">
                <a:solidFill>
                  <a:schemeClr val="tx1"/>
                </a:solidFill>
              </a:rPr>
              <a:t>myofibroblasts</a:t>
            </a:r>
            <a:endParaRPr lang="en-US" i="0" dirty="0">
              <a:solidFill>
                <a:schemeClr val="tx1"/>
              </a:solidFill>
            </a:endParaRPr>
          </a:p>
        </p:txBody>
      </p:sp>
    </p:spTree>
    <p:extLst>
      <p:ext uri="{BB962C8B-B14F-4D97-AF65-F5344CB8AC3E}">
        <p14:creationId xmlns:p14="http://schemas.microsoft.com/office/powerpoint/2010/main" val="119565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Acute vs. chronic</a:t>
            </a:r>
          </a:p>
        </p:txBody>
      </p:sp>
      <p:sp>
        <p:nvSpPr>
          <p:cNvPr id="3" name="Text Placeholder 2"/>
          <p:cNvSpPr>
            <a:spLocks noGrp="1"/>
          </p:cNvSpPr>
          <p:nvPr>
            <p:ph type="body" idx="1"/>
          </p:nvPr>
        </p:nvSpPr>
        <p:spPr>
          <a:xfrm>
            <a:off x="1154955" y="1687134"/>
            <a:ext cx="8825658" cy="4641948"/>
          </a:xfrm>
        </p:spPr>
        <p:txBody>
          <a:bodyPr anchor="t">
            <a:normAutofit/>
          </a:bodyPr>
          <a:lstStyle/>
          <a:p>
            <a:pPr marL="342900" indent="-342900" algn="l">
              <a:spcAft>
                <a:spcPts val="600"/>
              </a:spcAft>
              <a:buFont typeface="Arial" panose="020B0604020202020204" pitchFamily="34" charset="0"/>
              <a:buChar char="•"/>
            </a:pPr>
            <a:r>
              <a:rPr lang="en-US" i="0" dirty="0">
                <a:solidFill>
                  <a:schemeClr val="tx1"/>
                </a:solidFill>
              </a:rPr>
              <a:t>Acute:</a:t>
            </a:r>
          </a:p>
          <a:p>
            <a:pPr marL="800100" lvl="1" indent="-342900">
              <a:spcBef>
                <a:spcPts val="0"/>
              </a:spcBef>
              <a:buFont typeface="Arial" panose="020B0604020202020204" pitchFamily="34" charset="0"/>
              <a:buChar char="•"/>
            </a:pPr>
            <a:r>
              <a:rPr lang="en-US" dirty="0">
                <a:solidFill>
                  <a:schemeClr val="tx1"/>
                </a:solidFill>
              </a:rPr>
              <a:t>Superficial strokes, slower rate, less duration</a:t>
            </a:r>
            <a:endParaRPr lang="en-US" i="0" dirty="0">
              <a:solidFill>
                <a:schemeClr val="tx1"/>
              </a:solidFill>
            </a:endParaRPr>
          </a:p>
          <a:p>
            <a:pPr marL="342900" indent="-342900" algn="l">
              <a:spcAft>
                <a:spcPts val="600"/>
              </a:spcAft>
              <a:buFont typeface="Arial" panose="020B0604020202020204" pitchFamily="34" charset="0"/>
              <a:buChar char="•"/>
            </a:pPr>
            <a:r>
              <a:rPr lang="en-US" i="0" dirty="0">
                <a:solidFill>
                  <a:schemeClr val="tx1"/>
                </a:solidFill>
              </a:rPr>
              <a:t>Chronic:</a:t>
            </a:r>
          </a:p>
          <a:p>
            <a:pPr marL="800100" lvl="1" indent="-342900">
              <a:spcBef>
                <a:spcPts val="0"/>
              </a:spcBef>
              <a:buFont typeface="Arial" panose="020B0604020202020204" pitchFamily="34" charset="0"/>
              <a:buChar char="•"/>
            </a:pPr>
            <a:r>
              <a:rPr lang="en-US" i="0" dirty="0">
                <a:solidFill>
                  <a:schemeClr val="tx1"/>
                </a:solidFill>
              </a:rPr>
              <a:t>Deeper strokes, faster rate, longer duration</a:t>
            </a:r>
          </a:p>
          <a:p>
            <a:pPr marL="800100" lvl="1" indent="-342900">
              <a:spcBef>
                <a:spcPts val="0"/>
              </a:spcBef>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i="0" dirty="0">
                <a:solidFill>
                  <a:schemeClr val="tx1"/>
                </a:solidFill>
              </a:rPr>
              <a:t>In case of extreme bruising: DO NOT REPEAT IASTM</a:t>
            </a:r>
          </a:p>
        </p:txBody>
      </p:sp>
    </p:spTree>
    <p:extLst>
      <p:ext uri="{BB962C8B-B14F-4D97-AF65-F5344CB8AC3E}">
        <p14:creationId xmlns:p14="http://schemas.microsoft.com/office/powerpoint/2010/main" val="360191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err="1"/>
              <a:t>Fascial</a:t>
            </a:r>
            <a:r>
              <a:rPr lang="en-US" sz="2000" b="1" i="0" dirty="0"/>
              <a:t> Manipulation® for chronic </a:t>
            </a:r>
            <a:r>
              <a:rPr lang="en-US" sz="2000" b="1" i="0" dirty="0" err="1"/>
              <a:t>aspecific</a:t>
            </a:r>
            <a:r>
              <a:rPr lang="en-US" sz="2000" b="1" i="0" dirty="0"/>
              <a:t> low back</a:t>
            </a:r>
            <a:br>
              <a:rPr lang="en-US" sz="2000" b="1" i="0" dirty="0"/>
            </a:br>
            <a:r>
              <a:rPr lang="en-US" sz="2000" b="1" i="0" dirty="0"/>
              <a:t>pain: a single blinded randomized controlled trial</a:t>
            </a:r>
          </a:p>
        </p:txBody>
      </p:sp>
      <p:sp>
        <p:nvSpPr>
          <p:cNvPr id="3" name="Text Placeholder 2"/>
          <p:cNvSpPr>
            <a:spLocks noGrp="1"/>
          </p:cNvSpPr>
          <p:nvPr>
            <p:ph type="body" idx="1"/>
          </p:nvPr>
        </p:nvSpPr>
        <p:spPr>
          <a:xfrm>
            <a:off x="1154955" y="1687134"/>
            <a:ext cx="8825658" cy="3120393"/>
          </a:xfrm>
        </p:spPr>
        <p:txBody>
          <a:bodyPr anchor="t"/>
          <a:lstStyle/>
          <a:p>
            <a:pPr algn="l"/>
            <a:r>
              <a:rPr lang="en-US" i="0" dirty="0"/>
              <a:t>Patients receiving </a:t>
            </a:r>
            <a:r>
              <a:rPr lang="en-US" i="0" dirty="0" err="1"/>
              <a:t>Fascial</a:t>
            </a:r>
            <a:r>
              <a:rPr lang="en-US" i="0" dirty="0"/>
              <a:t> Manipulation® showed statistically and clinically significant improvements at the end of care for all outcomes, in the short (RMDQ, VAS, BPI) and medium term for VAS and BPI compared to manual therapy.</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BRANCHINI ET AL (2016),  F1000RESEARCH.</a:t>
            </a:r>
          </a:p>
        </p:txBody>
      </p:sp>
    </p:spTree>
    <p:extLst>
      <p:ext uri="{BB962C8B-B14F-4D97-AF65-F5344CB8AC3E}">
        <p14:creationId xmlns:p14="http://schemas.microsoft.com/office/powerpoint/2010/main" val="3600469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9459256" cy="615563"/>
          </a:xfrm>
        </p:spPr>
        <p:txBody>
          <a:bodyPr>
            <a:normAutofit fontScale="90000"/>
          </a:bodyPr>
          <a:lstStyle/>
          <a:p>
            <a:pPr algn="l"/>
            <a:r>
              <a:rPr lang="en-US" sz="2000" b="1" i="0" dirty="0"/>
              <a:t>Acute Effects of Instrument Assisted Soft Tissue Mobilization for Improving Posterior Shoulder Range of Motion in Collegiate Baseball Players</a:t>
            </a:r>
          </a:p>
        </p:txBody>
      </p:sp>
      <p:sp>
        <p:nvSpPr>
          <p:cNvPr id="3" name="Text Placeholder 2"/>
          <p:cNvSpPr>
            <a:spLocks noGrp="1"/>
          </p:cNvSpPr>
          <p:nvPr>
            <p:ph type="body" idx="1"/>
          </p:nvPr>
        </p:nvSpPr>
        <p:spPr>
          <a:xfrm>
            <a:off x="1154955" y="1687134"/>
            <a:ext cx="8825658" cy="3120393"/>
          </a:xfrm>
        </p:spPr>
        <p:txBody>
          <a:bodyPr anchor="t">
            <a:normAutofit/>
          </a:bodyPr>
          <a:lstStyle/>
          <a:p>
            <a:pPr algn="l"/>
            <a:r>
              <a:rPr lang="en-US" i="0" dirty="0"/>
              <a:t>A significant group-by-time interaction was present for </a:t>
            </a:r>
            <a:r>
              <a:rPr lang="en-US" b="1" i="0" u="sng" dirty="0"/>
              <a:t>GH horizontal adduction ROM </a:t>
            </a:r>
            <a:r>
              <a:rPr lang="en-US" i="0" dirty="0"/>
              <a:t>with the IASTM group showing greater improvements in ROM </a:t>
            </a:r>
            <a:r>
              <a:rPr lang="en-US" b="1" i="0" dirty="0"/>
              <a:t>(11.1°) </a:t>
            </a:r>
            <a:r>
              <a:rPr lang="en-US" i="0" dirty="0"/>
              <a:t>compared to the control group </a:t>
            </a:r>
            <a:r>
              <a:rPr lang="en-US" b="1" i="0" dirty="0"/>
              <a:t>(-0.12°) </a:t>
            </a:r>
            <a:r>
              <a:rPr lang="en-US" i="0" dirty="0"/>
              <a:t>(p&lt;0.001). A significant group-by-time interaction was also present for </a:t>
            </a:r>
            <a:r>
              <a:rPr lang="en-US" b="1" i="0" u="sng" dirty="0"/>
              <a:t>GH internal rotation ROM </a:t>
            </a:r>
            <a:r>
              <a:rPr lang="en-US" i="0" dirty="0"/>
              <a:t>with the IASTM group having greater improvements </a:t>
            </a:r>
            <a:r>
              <a:rPr lang="en-US" b="1" i="0" dirty="0"/>
              <a:t>(4.8°)</a:t>
            </a:r>
            <a:r>
              <a:rPr lang="en-US" i="0" dirty="0"/>
              <a:t> compared to the control group </a:t>
            </a:r>
            <a:r>
              <a:rPr lang="en-US" b="1" i="0" dirty="0"/>
              <a:t>(-0.14°) </a:t>
            </a:r>
            <a:r>
              <a:rPr lang="en-US" i="0" dirty="0"/>
              <a:t>(p&lt;0.001).</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LAUDNER ET AL (2014),  IJSPT.</a:t>
            </a:r>
          </a:p>
        </p:txBody>
      </p:sp>
    </p:spTree>
    <p:extLst>
      <p:ext uri="{BB962C8B-B14F-4D97-AF65-F5344CB8AC3E}">
        <p14:creationId xmlns:p14="http://schemas.microsoft.com/office/powerpoint/2010/main" val="4026506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fontScale="90000"/>
          </a:bodyPr>
          <a:lstStyle/>
          <a:p>
            <a:pPr algn="l"/>
            <a:r>
              <a:rPr lang="en-US" sz="2000" b="1" i="0" dirty="0"/>
              <a:t>Spinal manipulative therapy, Graston technique® and placebo for non-specific thoracic spine pain: a randomized controlled trial</a:t>
            </a:r>
          </a:p>
        </p:txBody>
      </p:sp>
      <p:sp>
        <p:nvSpPr>
          <p:cNvPr id="3" name="Text Placeholder 2"/>
          <p:cNvSpPr>
            <a:spLocks noGrp="1"/>
          </p:cNvSpPr>
          <p:nvPr>
            <p:ph type="body" idx="1"/>
          </p:nvPr>
        </p:nvSpPr>
        <p:spPr>
          <a:xfrm>
            <a:off x="1154955" y="1687134"/>
            <a:ext cx="8825658" cy="3950648"/>
          </a:xfrm>
        </p:spPr>
        <p:txBody>
          <a:bodyPr anchor="t"/>
          <a:lstStyle/>
          <a:p>
            <a:pPr algn="l"/>
            <a:r>
              <a:rPr lang="en-US" i="0" dirty="0"/>
              <a:t>This study indicates that there is no difference in outcome at any time point for pain or disability when comparing SMT, Graston Technique® or sham therapy for thoracic spine pain, however all groups improved with time.</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CROTHERS ET AL (2016),  CHIROPRACTIC &amp; MANUAL THERAPIES.</a:t>
            </a:r>
          </a:p>
        </p:txBody>
      </p:sp>
    </p:spTree>
    <p:extLst>
      <p:ext uri="{BB962C8B-B14F-4D97-AF65-F5344CB8AC3E}">
        <p14:creationId xmlns:p14="http://schemas.microsoft.com/office/powerpoint/2010/main" val="427742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TREATMENT CONSIDERATIONS</a:t>
            </a:r>
          </a:p>
        </p:txBody>
      </p:sp>
      <p:sp>
        <p:nvSpPr>
          <p:cNvPr id="3" name="Text Placeholder 2"/>
          <p:cNvSpPr>
            <a:spLocks noGrp="1"/>
          </p:cNvSpPr>
          <p:nvPr>
            <p:ph type="body" idx="1"/>
          </p:nvPr>
        </p:nvSpPr>
        <p:spPr>
          <a:xfrm>
            <a:off x="1154955" y="1687134"/>
            <a:ext cx="8825658" cy="4641948"/>
          </a:xfrm>
        </p:spPr>
        <p:txBody>
          <a:bodyPr anchor="t">
            <a:normAutofit/>
          </a:bodyPr>
          <a:lstStyle/>
          <a:p>
            <a:pPr marL="342900" indent="-342900" algn="l">
              <a:buFont typeface="Arial" panose="020B0604020202020204" pitchFamily="34" charset="0"/>
              <a:buChar char="•"/>
            </a:pPr>
            <a:r>
              <a:rPr lang="en-US" i="0" dirty="0">
                <a:solidFill>
                  <a:schemeClr val="tx1"/>
                </a:solidFill>
              </a:rPr>
              <a:t>Direction – perpendicular, parallel, or diagonal to fibers</a:t>
            </a:r>
          </a:p>
          <a:p>
            <a:pPr marL="342900" indent="-342900" algn="l">
              <a:buFont typeface="Arial" panose="020B0604020202020204" pitchFamily="34" charset="0"/>
              <a:buChar char="•"/>
            </a:pPr>
            <a:r>
              <a:rPr lang="en-US" i="0" dirty="0">
                <a:solidFill>
                  <a:schemeClr val="tx1"/>
                </a:solidFill>
              </a:rPr>
              <a:t>Amplitude – large/small</a:t>
            </a:r>
          </a:p>
          <a:p>
            <a:pPr marL="342900" indent="-342900" algn="l">
              <a:buFont typeface="Arial" panose="020B0604020202020204" pitchFamily="34" charset="0"/>
              <a:buChar char="•"/>
            </a:pPr>
            <a:r>
              <a:rPr lang="en-US" i="0" dirty="0">
                <a:solidFill>
                  <a:schemeClr val="tx1"/>
                </a:solidFill>
              </a:rPr>
              <a:t>Rate – rapid/slow</a:t>
            </a:r>
          </a:p>
          <a:p>
            <a:pPr marL="342900" indent="-342900" algn="l">
              <a:buFont typeface="Arial" panose="020B0604020202020204" pitchFamily="34" charset="0"/>
              <a:buChar char="•"/>
            </a:pPr>
            <a:r>
              <a:rPr lang="en-US" i="0" dirty="0">
                <a:solidFill>
                  <a:schemeClr val="tx1"/>
                </a:solidFill>
              </a:rPr>
              <a:t>Pressure – superficial/deep</a:t>
            </a:r>
          </a:p>
          <a:p>
            <a:pPr marL="342900" indent="-342900" algn="l">
              <a:buFont typeface="Arial" panose="020B0604020202020204" pitchFamily="34" charset="0"/>
              <a:buChar char="•"/>
            </a:pPr>
            <a:r>
              <a:rPr lang="en-US" i="0" dirty="0">
                <a:solidFill>
                  <a:schemeClr val="tx1"/>
                </a:solidFill>
              </a:rPr>
              <a:t>Contact point</a:t>
            </a:r>
          </a:p>
          <a:p>
            <a:pPr marL="342900" indent="-342900" algn="l">
              <a:buFont typeface="Arial" panose="020B0604020202020204" pitchFamily="34" charset="0"/>
              <a:buChar char="•"/>
            </a:pPr>
            <a:r>
              <a:rPr lang="en-US" i="0" dirty="0">
                <a:solidFill>
                  <a:schemeClr val="tx1"/>
                </a:solidFill>
              </a:rPr>
              <a:t>Angle – generally 30° to 60°</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Frequency – Once every three days (twice per week) *patient specific*</a:t>
            </a:r>
          </a:p>
          <a:p>
            <a:pPr marL="342900" indent="-342900" algn="l">
              <a:buFont typeface="Arial" panose="020B0604020202020204" pitchFamily="34" charset="0"/>
              <a:buChar char="•"/>
            </a:pPr>
            <a:r>
              <a:rPr lang="en-US" i="0" dirty="0">
                <a:solidFill>
                  <a:schemeClr val="tx1"/>
                </a:solidFill>
              </a:rPr>
              <a:t>Treatment duration: Usually 4 to 8 session *patient specific*</a:t>
            </a:r>
          </a:p>
          <a:p>
            <a:pPr marL="342900" indent="-342900" algn="l">
              <a:buFont typeface="Arial" panose="020B0604020202020204" pitchFamily="34" charset="0"/>
              <a:buChar char="•"/>
            </a:pPr>
            <a:r>
              <a:rPr lang="en-US" i="0" dirty="0">
                <a:solidFill>
                  <a:schemeClr val="tx1"/>
                </a:solidFill>
              </a:rPr>
              <a:t>Treatment progression: gentle </a:t>
            </a:r>
            <a:r>
              <a:rPr lang="en-US" i="0" dirty="0">
                <a:solidFill>
                  <a:schemeClr val="tx1"/>
                </a:solidFill>
                <a:sym typeface="Wingdings" panose="05000000000000000000" pitchFamily="2" charset="2"/>
              </a:rPr>
              <a:t> more aggressive</a:t>
            </a:r>
            <a:br>
              <a:rPr lang="en-US" i="0" dirty="0">
                <a:solidFill>
                  <a:schemeClr val="tx1"/>
                </a:solidFill>
                <a:sym typeface="Wingdings" panose="05000000000000000000" pitchFamily="2" charset="2"/>
              </a:rPr>
            </a:br>
            <a:r>
              <a:rPr lang="en-US" i="0" dirty="0">
                <a:solidFill>
                  <a:schemeClr val="tx1"/>
                </a:solidFill>
                <a:sym typeface="Wingdings" panose="05000000000000000000" pitchFamily="2" charset="2"/>
              </a:rPr>
              <a:t>			       localized  generalized</a:t>
            </a:r>
            <a:endParaRPr lang="en-US" i="0" dirty="0">
              <a:solidFill>
                <a:schemeClr val="tx1"/>
              </a:solidFill>
            </a:endParaRPr>
          </a:p>
        </p:txBody>
      </p:sp>
    </p:spTree>
    <p:extLst>
      <p:ext uri="{BB962C8B-B14F-4D97-AF65-F5344CB8AC3E}">
        <p14:creationId xmlns:p14="http://schemas.microsoft.com/office/powerpoint/2010/main" val="329226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ASSESSMENT &amp; TREATMENT METHODS</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solidFill>
                  <a:schemeClr val="tx1"/>
                </a:solidFill>
              </a:rPr>
              <a:t>SWEEP – moving in one direction at the same rate</a:t>
            </a:r>
          </a:p>
          <a:p>
            <a:pPr marL="800100" lvl="1" indent="-342900">
              <a:spcBef>
                <a:spcPts val="0"/>
              </a:spcBef>
              <a:spcAft>
                <a:spcPts val="600"/>
              </a:spcAft>
              <a:buFont typeface="Arial" panose="020B0604020202020204" pitchFamily="34" charset="0"/>
              <a:buChar char="•"/>
            </a:pPr>
            <a:r>
              <a:rPr lang="en-US" dirty="0">
                <a:solidFill>
                  <a:schemeClr val="tx1"/>
                </a:solidFill>
              </a:rPr>
              <a:t>Scanning, edema reduction</a:t>
            </a:r>
          </a:p>
          <a:p>
            <a:pPr marL="342900" indent="-342900" algn="l">
              <a:buFont typeface="Arial" panose="020B0604020202020204" pitchFamily="34" charset="0"/>
              <a:buChar char="•"/>
            </a:pPr>
            <a:r>
              <a:rPr lang="en-US" i="0" dirty="0">
                <a:solidFill>
                  <a:schemeClr val="tx1"/>
                </a:solidFill>
              </a:rPr>
              <a:t>FANNING – moving in arched path at different rates</a:t>
            </a:r>
          </a:p>
          <a:p>
            <a:pPr marL="800100" lvl="1" indent="-342900">
              <a:spcBef>
                <a:spcPts val="0"/>
              </a:spcBef>
              <a:spcAft>
                <a:spcPts val="600"/>
              </a:spcAft>
              <a:buFont typeface="Arial" panose="020B0604020202020204" pitchFamily="34" charset="0"/>
              <a:buChar char="•"/>
            </a:pPr>
            <a:r>
              <a:rPr lang="en-US" dirty="0">
                <a:solidFill>
                  <a:schemeClr val="tx1"/>
                </a:solidFill>
              </a:rPr>
              <a:t>Localized scanning</a:t>
            </a:r>
          </a:p>
          <a:p>
            <a:pPr marL="342900" indent="-342900" algn="l">
              <a:buFont typeface="Arial" panose="020B0604020202020204" pitchFamily="34" charset="0"/>
              <a:buChar char="•"/>
            </a:pPr>
            <a:r>
              <a:rPr lang="en-US" i="0" dirty="0">
                <a:solidFill>
                  <a:schemeClr val="tx1"/>
                </a:solidFill>
              </a:rPr>
              <a:t>BRUSHING – superficial linear strokes, small amplitude</a:t>
            </a:r>
          </a:p>
          <a:p>
            <a:pPr marL="800100" lvl="1" indent="-342900">
              <a:spcBef>
                <a:spcPts val="0"/>
              </a:spcBef>
              <a:spcAft>
                <a:spcPts val="600"/>
              </a:spcAft>
              <a:buFont typeface="Arial" panose="020B0604020202020204" pitchFamily="34" charset="0"/>
              <a:buChar char="•"/>
            </a:pPr>
            <a:r>
              <a:rPr lang="en-US" dirty="0">
                <a:solidFill>
                  <a:schemeClr val="tx1"/>
                </a:solidFill>
              </a:rPr>
              <a:t>Mobilization of superficial fascia, desensitization</a:t>
            </a:r>
          </a:p>
          <a:p>
            <a:pPr marL="342900" indent="-342900" algn="l">
              <a:buFont typeface="Arial" panose="020B0604020202020204" pitchFamily="34" charset="0"/>
              <a:buChar char="•"/>
            </a:pPr>
            <a:r>
              <a:rPr lang="en-US" i="0" dirty="0">
                <a:solidFill>
                  <a:schemeClr val="tx1"/>
                </a:solidFill>
              </a:rPr>
              <a:t>STRUMMING – perpendicular to fiber, small amplitude</a:t>
            </a:r>
          </a:p>
          <a:p>
            <a:pPr marL="800100" lvl="1" indent="-342900">
              <a:spcBef>
                <a:spcPts val="0"/>
              </a:spcBef>
              <a:spcAft>
                <a:spcPts val="600"/>
              </a:spcAft>
              <a:buFont typeface="Arial" panose="020B0604020202020204" pitchFamily="34" charset="0"/>
              <a:buChar char="•"/>
            </a:pPr>
            <a:r>
              <a:rPr lang="en-US" dirty="0">
                <a:solidFill>
                  <a:schemeClr val="tx1"/>
                </a:solidFill>
              </a:rPr>
              <a:t>Mobilization of specific restrictions</a:t>
            </a:r>
          </a:p>
          <a:p>
            <a:pPr marL="342900" indent="-342900" algn="l">
              <a:spcAft>
                <a:spcPts val="600"/>
              </a:spcAft>
              <a:buFont typeface="Arial" panose="020B0604020202020204" pitchFamily="34" charset="0"/>
              <a:buChar char="•"/>
            </a:pPr>
            <a:r>
              <a:rPr lang="en-US" i="0" dirty="0">
                <a:solidFill>
                  <a:schemeClr val="tx1"/>
                </a:solidFill>
              </a:rPr>
              <a:t>J-STROKE, SWIVEL, SCOOPING</a:t>
            </a:r>
          </a:p>
        </p:txBody>
      </p:sp>
    </p:spTree>
    <p:extLst>
      <p:ext uri="{BB962C8B-B14F-4D97-AF65-F5344CB8AC3E}">
        <p14:creationId xmlns:p14="http://schemas.microsoft.com/office/powerpoint/2010/main" val="333627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Abnormal Motor Control</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t>Acute phase - painful movements lead to altered movement patterns</a:t>
            </a:r>
          </a:p>
          <a:p>
            <a:pPr marL="342900" indent="-342900" algn="l">
              <a:buFont typeface="Arial" panose="020B0604020202020204" pitchFamily="34" charset="0"/>
              <a:buChar char="•"/>
            </a:pPr>
            <a:r>
              <a:rPr lang="en-US" i="0" dirty="0"/>
              <a:t>These guarded movements predominate and the abnormal movements lead to further injury or neuromuscular re-education</a:t>
            </a:r>
          </a:p>
          <a:p>
            <a:pPr marL="342900" indent="-342900" algn="l">
              <a:buFont typeface="Arial" panose="020B0604020202020204" pitchFamily="34" charset="0"/>
              <a:buChar char="•"/>
            </a:pPr>
            <a:r>
              <a:rPr lang="en-US" i="0" dirty="0"/>
              <a:t>Once the pain has been removed, abnormal motor control is ingrained and retained</a:t>
            </a:r>
          </a:p>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Example: fear avoidance behaviors</a:t>
            </a:r>
          </a:p>
        </p:txBody>
      </p:sp>
    </p:spTree>
    <p:extLst>
      <p:ext uri="{BB962C8B-B14F-4D97-AF65-F5344CB8AC3E}">
        <p14:creationId xmlns:p14="http://schemas.microsoft.com/office/powerpoint/2010/main" val="2504564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Specialized tests and treatments</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solidFill>
                  <a:schemeClr val="tx1"/>
                </a:solidFill>
              </a:rPr>
              <a:t>Carpal Tunnel Syndrome/Peripheral Neuropathies</a:t>
            </a:r>
          </a:p>
          <a:p>
            <a:pPr marL="800100" lvl="1" indent="-342900">
              <a:buFont typeface="Arial" panose="020B0604020202020204" pitchFamily="34" charset="0"/>
              <a:buChar char="•"/>
            </a:pPr>
            <a:r>
              <a:rPr lang="en-US" i="0" dirty="0">
                <a:solidFill>
                  <a:schemeClr val="tx1"/>
                </a:solidFill>
              </a:rPr>
              <a:t>Median Nerve Tension Test</a:t>
            </a:r>
          </a:p>
          <a:p>
            <a:pPr marL="800100" lvl="1" indent="-342900">
              <a:buFont typeface="Arial" panose="020B0604020202020204" pitchFamily="34" charset="0"/>
              <a:buChar char="•"/>
            </a:pPr>
            <a:r>
              <a:rPr lang="en-US" dirty="0">
                <a:solidFill>
                  <a:schemeClr val="tx1"/>
                </a:solidFill>
              </a:rPr>
              <a:t>Ulnar Nerve Tension Test (patient performed)</a:t>
            </a:r>
          </a:p>
          <a:p>
            <a:pPr marL="342900" indent="-342900" algn="l">
              <a:buFont typeface="Arial" panose="020B0604020202020204" pitchFamily="34" charset="0"/>
              <a:buChar char="•"/>
            </a:pPr>
            <a:r>
              <a:rPr lang="en-US" i="0" dirty="0">
                <a:solidFill>
                  <a:schemeClr val="tx1"/>
                </a:solidFill>
              </a:rPr>
              <a:t>Iliotibial Band Syndrome</a:t>
            </a:r>
          </a:p>
          <a:p>
            <a:pPr marL="800100" lvl="1" indent="-342900">
              <a:buFont typeface="Arial" panose="020B0604020202020204" pitchFamily="34" charset="0"/>
              <a:buChar char="•"/>
            </a:pPr>
            <a:r>
              <a:rPr lang="en-US" dirty="0">
                <a:solidFill>
                  <a:schemeClr val="tx1"/>
                </a:solidFill>
              </a:rPr>
              <a:t>Glute </a:t>
            </a:r>
            <a:r>
              <a:rPr lang="en-US" dirty="0" err="1">
                <a:solidFill>
                  <a:schemeClr val="tx1"/>
                </a:solidFill>
              </a:rPr>
              <a:t>medius</a:t>
            </a:r>
            <a:r>
              <a:rPr lang="en-US" dirty="0">
                <a:solidFill>
                  <a:schemeClr val="tx1"/>
                </a:solidFill>
              </a:rPr>
              <a:t>, glute </a:t>
            </a:r>
            <a:r>
              <a:rPr lang="en-US" dirty="0" err="1">
                <a:solidFill>
                  <a:schemeClr val="tx1"/>
                </a:solidFill>
              </a:rPr>
              <a:t>minimus</a:t>
            </a:r>
            <a:r>
              <a:rPr lang="en-US" dirty="0">
                <a:solidFill>
                  <a:schemeClr val="tx1"/>
                </a:solidFill>
              </a:rPr>
              <a:t>, TFL, adhesion anterior and posterior to IT Band</a:t>
            </a:r>
          </a:p>
          <a:p>
            <a:pPr marL="342900" indent="-342900" algn="l">
              <a:buFont typeface="Arial" panose="020B0604020202020204" pitchFamily="34" charset="0"/>
              <a:buChar char="•"/>
            </a:pPr>
            <a:r>
              <a:rPr lang="en-US" i="0" dirty="0">
                <a:solidFill>
                  <a:schemeClr val="tx1"/>
                </a:solidFill>
              </a:rPr>
              <a:t>SI joint, lateral gluteal, groin pain</a:t>
            </a:r>
          </a:p>
          <a:p>
            <a:pPr marL="800100" lvl="1" indent="-342900">
              <a:buFont typeface="Arial" panose="020B0604020202020204" pitchFamily="34" charset="0"/>
              <a:buChar char="•"/>
            </a:pPr>
            <a:r>
              <a:rPr lang="en-US" dirty="0" err="1">
                <a:solidFill>
                  <a:schemeClr val="tx1"/>
                </a:solidFill>
              </a:rPr>
              <a:t>Maigne’s</a:t>
            </a:r>
            <a:r>
              <a:rPr lang="en-US" dirty="0">
                <a:solidFill>
                  <a:schemeClr val="tx1"/>
                </a:solidFill>
              </a:rPr>
              <a:t> point/Thoracolumbar Syndrome</a:t>
            </a:r>
            <a:endParaRPr lang="en-US" i="0" dirty="0">
              <a:solidFill>
                <a:schemeClr val="tx1"/>
              </a:solidFill>
            </a:endParaRPr>
          </a:p>
        </p:txBody>
      </p:sp>
    </p:spTree>
    <p:extLst>
      <p:ext uri="{BB962C8B-B14F-4D97-AF65-F5344CB8AC3E}">
        <p14:creationId xmlns:p14="http://schemas.microsoft.com/office/powerpoint/2010/main" val="920033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9279962" cy="615563"/>
          </a:xfrm>
        </p:spPr>
        <p:txBody>
          <a:bodyPr>
            <a:noAutofit/>
          </a:bodyPr>
          <a:lstStyle/>
          <a:p>
            <a:pPr algn="l"/>
            <a:r>
              <a:rPr lang="en-US" sz="3600" i="0" dirty="0"/>
              <a:t>Self MFR: Foam Roller, lacrosse ball</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Breaks down </a:t>
            </a:r>
            <a:r>
              <a:rPr lang="en-US" i="0" dirty="0" err="1"/>
              <a:t>fascial</a:t>
            </a:r>
            <a:r>
              <a:rPr lang="en-US" i="0" dirty="0"/>
              <a:t> adhesions</a:t>
            </a:r>
          </a:p>
          <a:p>
            <a:pPr marL="342900" indent="-342900" algn="l">
              <a:buFont typeface="Arial" panose="020B0604020202020204" pitchFamily="34" charset="0"/>
              <a:buChar char="•"/>
            </a:pPr>
            <a:r>
              <a:rPr lang="en-US" i="0" dirty="0"/>
              <a:t>Stretches connective tissues</a:t>
            </a:r>
          </a:p>
          <a:p>
            <a:pPr marL="342900" indent="-342900" algn="l">
              <a:buFont typeface="Arial" panose="020B0604020202020204" pitchFamily="34" charset="0"/>
              <a:buChar char="•"/>
            </a:pPr>
            <a:r>
              <a:rPr lang="en-US" i="0" dirty="0"/>
              <a:t>Inhibits chronic muscle holding pattern to allow improved sensory input</a:t>
            </a:r>
          </a:p>
          <a:p>
            <a:pPr marL="342900" indent="-342900" algn="l">
              <a:buFont typeface="Arial" panose="020B0604020202020204" pitchFamily="34" charset="0"/>
              <a:buChar char="•"/>
            </a:pPr>
            <a:r>
              <a:rPr lang="en-US" i="0" dirty="0"/>
              <a:t>Immediate increase of blood flow, proposed angiogenesis</a:t>
            </a:r>
          </a:p>
          <a:p>
            <a:pPr marL="342900" indent="-342900" algn="l">
              <a:buFont typeface="Arial" panose="020B0604020202020204" pitchFamily="34" charset="0"/>
              <a:buChar char="•"/>
            </a:pPr>
            <a:r>
              <a:rPr lang="en-US" i="0" dirty="0"/>
              <a:t>Alters/inhibits spinal reflex activity (facilitated segment)</a:t>
            </a:r>
          </a:p>
          <a:p>
            <a:pPr marL="342900" indent="-342900" algn="l">
              <a:buFont typeface="Arial" panose="020B0604020202020204" pitchFamily="34" charset="0"/>
              <a:buChar char="•"/>
            </a:pPr>
            <a:r>
              <a:rPr lang="en-US" i="0" dirty="0" err="1"/>
              <a:t>Microtrauma</a:t>
            </a:r>
            <a:r>
              <a:rPr lang="en-US" i="0" dirty="0"/>
              <a:t> initiates inflammation process and histamine response Increasing cellular activity (fibroblasts and mast cells)</a:t>
            </a:r>
          </a:p>
        </p:txBody>
      </p:sp>
    </p:spTree>
    <p:extLst>
      <p:ext uri="{BB962C8B-B14F-4D97-AF65-F5344CB8AC3E}">
        <p14:creationId xmlns:p14="http://schemas.microsoft.com/office/powerpoint/2010/main" val="169344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Acute Effects of Self-Myofascial Release Using a Foam Roller on Arterial Function</a:t>
            </a:r>
          </a:p>
        </p:txBody>
      </p:sp>
      <p:sp>
        <p:nvSpPr>
          <p:cNvPr id="3" name="Text Placeholder 2"/>
          <p:cNvSpPr>
            <a:spLocks noGrp="1"/>
          </p:cNvSpPr>
          <p:nvPr>
            <p:ph type="body" idx="1"/>
          </p:nvPr>
        </p:nvSpPr>
        <p:spPr>
          <a:xfrm>
            <a:off x="1154955" y="1687134"/>
            <a:ext cx="8825658" cy="3120393"/>
          </a:xfrm>
        </p:spPr>
        <p:txBody>
          <a:bodyPr anchor="t">
            <a:normAutofit/>
          </a:bodyPr>
          <a:lstStyle/>
          <a:p>
            <a:pPr marL="342900" indent="-342900" algn="l">
              <a:buFont typeface="Arial" panose="020B0604020202020204" pitchFamily="34" charset="0"/>
              <a:buChar char="•"/>
            </a:pPr>
            <a:r>
              <a:rPr lang="en-US" i="0" dirty="0"/>
              <a:t>Acute effect of foam roller on arterial stiffness and vascular endothelial function</a:t>
            </a:r>
          </a:p>
          <a:p>
            <a:pPr marL="342900" indent="-342900" algn="l">
              <a:buFont typeface="Arial" panose="020B0604020202020204" pitchFamily="34" charset="0"/>
              <a:buChar char="•"/>
            </a:pPr>
            <a:r>
              <a:rPr lang="en-US" i="0" dirty="0"/>
              <a:t>Brachial-ankle pulse wave velocity (BAPWV), blood pressure, heart rate, and plasma nitric oxide measured before and 30 minutes after trials</a:t>
            </a:r>
          </a:p>
          <a:p>
            <a:pPr marL="342900" indent="-342900" algn="l">
              <a:buFont typeface="Arial" panose="020B0604020202020204" pitchFamily="34" charset="0"/>
              <a:buChar char="•"/>
            </a:pPr>
            <a:r>
              <a:rPr lang="en-US" i="0" dirty="0"/>
              <a:t>BAPWV significantly decreased and plasma NO significantly increased </a:t>
            </a:r>
            <a:r>
              <a:rPr lang="en-US" i="0"/>
              <a:t>after SMR </a:t>
            </a:r>
            <a:r>
              <a:rPr lang="en-US" i="0" dirty="0"/>
              <a:t>– no sig difference in control trial</a:t>
            </a:r>
          </a:p>
        </p:txBody>
      </p:sp>
      <p:sp>
        <p:nvSpPr>
          <p:cNvPr id="4" name="TextBox 3"/>
          <p:cNvSpPr txBox="1"/>
          <p:nvPr/>
        </p:nvSpPr>
        <p:spPr>
          <a:xfrm>
            <a:off x="1154956" y="4807527"/>
            <a:ext cx="9208244" cy="369332"/>
          </a:xfrm>
          <a:prstGeom prst="rect">
            <a:avLst/>
          </a:prstGeom>
          <a:noFill/>
        </p:spPr>
        <p:txBody>
          <a:bodyPr wrap="square" rtlCol="0">
            <a:spAutoFit/>
          </a:bodyPr>
          <a:lstStyle/>
          <a:p>
            <a:r>
              <a:rPr lang="en-US" dirty="0"/>
              <a:t>OKAMOTO ET AL (2014),  JOURNAL OF STRENGTH AND CONDITIONING RESEARCH.</a:t>
            </a:r>
          </a:p>
        </p:txBody>
      </p:sp>
    </p:spTree>
    <p:extLst>
      <p:ext uri="{BB962C8B-B14F-4D97-AF65-F5344CB8AC3E}">
        <p14:creationId xmlns:p14="http://schemas.microsoft.com/office/powerpoint/2010/main" val="373683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9026536" cy="615563"/>
          </a:xfrm>
        </p:spPr>
        <p:txBody>
          <a:bodyPr>
            <a:normAutofit/>
          </a:bodyPr>
          <a:lstStyle/>
          <a:p>
            <a:pPr algn="l"/>
            <a:r>
              <a:rPr lang="en-US" sz="2000" b="1" i="0" dirty="0"/>
              <a:t>Is Self Myofascial Release an Effective Pre-exercise and Recovery Strategy? A Literature Review</a:t>
            </a:r>
          </a:p>
        </p:txBody>
      </p:sp>
      <p:sp>
        <p:nvSpPr>
          <p:cNvPr id="3" name="Text Placeholder 2"/>
          <p:cNvSpPr>
            <a:spLocks noGrp="1"/>
          </p:cNvSpPr>
          <p:nvPr>
            <p:ph type="body" idx="1"/>
          </p:nvPr>
        </p:nvSpPr>
        <p:spPr>
          <a:xfrm>
            <a:off x="1154955" y="1687134"/>
            <a:ext cx="8825658" cy="3120393"/>
          </a:xfrm>
        </p:spPr>
        <p:txBody>
          <a:bodyPr anchor="t">
            <a:normAutofit/>
          </a:bodyPr>
          <a:lstStyle/>
          <a:p>
            <a:pPr marL="342900" indent="-342900" algn="l">
              <a:buFont typeface="Arial" panose="020B0604020202020204" pitchFamily="34" charset="0"/>
              <a:buChar char="•"/>
            </a:pPr>
            <a:r>
              <a:rPr lang="en-US" i="0" dirty="0"/>
              <a:t>9 RCT EXAMINED SMR AS PREEXERCISE, MAINTENANCE, AND RECOVERY AND TREATMENT TOOL</a:t>
            </a:r>
          </a:p>
          <a:p>
            <a:pPr marL="342900" indent="-342900" algn="l">
              <a:buFont typeface="Arial" panose="020B0604020202020204" pitchFamily="34" charset="0"/>
              <a:buChar char="•"/>
            </a:pPr>
            <a:r>
              <a:rPr lang="en-US" i="0" dirty="0"/>
              <a:t>5 STUDIES NOTED INCREASED ROM</a:t>
            </a:r>
          </a:p>
          <a:p>
            <a:pPr marL="342900" indent="-342900" algn="l">
              <a:buFont typeface="Arial" panose="020B0604020202020204" pitchFamily="34" charset="0"/>
              <a:buChar char="•"/>
            </a:pPr>
            <a:r>
              <a:rPr lang="en-US" i="0" dirty="0"/>
              <a:t>2 STUDIES SHOWED INCREASE IN VERTICAL JUMP HEIGHT AND MAXIMAL FORCE OUTPUT</a:t>
            </a:r>
          </a:p>
          <a:p>
            <a:pPr marL="342900" indent="-342900" algn="l">
              <a:buFont typeface="Arial" panose="020B0604020202020204" pitchFamily="34" charset="0"/>
              <a:buChar char="•"/>
            </a:pPr>
            <a:r>
              <a:rPr lang="en-US" i="0" dirty="0"/>
              <a:t>THREE STUDIES SHOWED DECREASED MUSCLE SORENESS/FATIGUE</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SCHROEDER ET AL (2015),  AMERICAN COLLEGE OF SPORTS MEDICINE.</a:t>
            </a:r>
          </a:p>
        </p:txBody>
      </p:sp>
    </p:spTree>
    <p:extLst>
      <p:ext uri="{BB962C8B-B14F-4D97-AF65-F5344CB8AC3E}">
        <p14:creationId xmlns:p14="http://schemas.microsoft.com/office/powerpoint/2010/main" val="3338987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Autofit/>
          </a:bodyPr>
          <a:lstStyle/>
          <a:p>
            <a:pPr algn="l"/>
            <a:r>
              <a:rPr lang="en-US" sz="2000" b="1" i="0" dirty="0"/>
              <a:t>The Effects of Self-Myofascial Release Using a Foam Roll or Roller Massager on Joint Range of Motion, Muscle Recovery, and Performance: A Systematic Review</a:t>
            </a:r>
          </a:p>
        </p:txBody>
      </p:sp>
      <p:sp>
        <p:nvSpPr>
          <p:cNvPr id="3" name="Text Placeholder 2"/>
          <p:cNvSpPr>
            <a:spLocks noGrp="1"/>
          </p:cNvSpPr>
          <p:nvPr>
            <p:ph type="body" idx="1"/>
          </p:nvPr>
        </p:nvSpPr>
        <p:spPr>
          <a:xfrm>
            <a:off x="1154955" y="2026024"/>
            <a:ext cx="8825658" cy="3611758"/>
          </a:xfrm>
        </p:spPr>
        <p:txBody>
          <a:bodyPr anchor="t">
            <a:normAutofit/>
          </a:bodyPr>
          <a:lstStyle/>
          <a:p>
            <a:pPr marL="342900" indent="-342900" algn="l">
              <a:buFont typeface="Arial" panose="020B0604020202020204" pitchFamily="34" charset="0"/>
              <a:buChar char="•"/>
            </a:pPr>
            <a:r>
              <a:rPr lang="en-US" i="0" dirty="0"/>
              <a:t>14 STUDIES MET INCLUSION CRITERIA</a:t>
            </a:r>
          </a:p>
          <a:p>
            <a:pPr marL="342900" indent="-342900" algn="l">
              <a:buFont typeface="Arial" panose="020B0604020202020204" pitchFamily="34" charset="0"/>
              <a:buChar char="•"/>
            </a:pPr>
            <a:r>
              <a:rPr lang="en-US" i="0" dirty="0"/>
              <a:t>SMR 30 SECONDS-1 MINUTE, 2-5 SESSIONS ENHANCED JOINT FLEXIBILITY AS A PRE-EXERCISE WARMUP AND COOL DOWN</a:t>
            </a:r>
          </a:p>
          <a:p>
            <a:pPr marL="342900" indent="-342900" algn="l">
              <a:buFont typeface="Arial" panose="020B0604020202020204" pitchFamily="34" charset="0"/>
              <a:buChar char="•"/>
            </a:pPr>
            <a:r>
              <a:rPr lang="en-US" i="0" dirty="0"/>
              <a:t>SMR after high intensity exercise attenuates decrements in lower extremity muscle performance and reduces perceived pain</a:t>
            </a:r>
          </a:p>
          <a:p>
            <a:pPr marL="342900" indent="-342900" algn="l">
              <a:buFont typeface="Arial" panose="020B0604020202020204" pitchFamily="34" charset="0"/>
              <a:buChar char="•"/>
            </a:pPr>
            <a:r>
              <a:rPr lang="en-US" i="0" dirty="0"/>
              <a:t>Short bouts of </a:t>
            </a:r>
            <a:r>
              <a:rPr lang="en-US" i="0" dirty="0" err="1"/>
              <a:t>smr</a:t>
            </a:r>
            <a:r>
              <a:rPr lang="en-US" i="0" dirty="0"/>
              <a:t> does not enhance or negatively affect muscle performance but changes perception of fatigue</a:t>
            </a:r>
          </a:p>
          <a:p>
            <a:pPr marL="342900" indent="-342900" algn="l">
              <a:buFont typeface="Arial" panose="020B0604020202020204" pitchFamily="34" charset="0"/>
              <a:buChar char="•"/>
            </a:pPr>
            <a:endParaRPr lang="en-US" i="0" dirty="0"/>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CHEATHAM ET AL (2015),  IJSPT.</a:t>
            </a:r>
          </a:p>
        </p:txBody>
      </p:sp>
    </p:spTree>
    <p:extLst>
      <p:ext uri="{BB962C8B-B14F-4D97-AF65-F5344CB8AC3E}">
        <p14:creationId xmlns:p14="http://schemas.microsoft.com/office/powerpoint/2010/main" val="316822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Holistic Treatment</a:t>
            </a:r>
          </a:p>
        </p:txBody>
      </p:sp>
      <p:sp>
        <p:nvSpPr>
          <p:cNvPr id="3" name="Text Placeholder 2"/>
          <p:cNvSpPr>
            <a:spLocks noGrp="1"/>
          </p:cNvSpPr>
          <p:nvPr>
            <p:ph type="body" idx="1"/>
          </p:nvPr>
        </p:nvSpPr>
        <p:spPr>
          <a:xfrm>
            <a:off x="1154955" y="1687134"/>
            <a:ext cx="8825658" cy="3950648"/>
          </a:xfrm>
        </p:spPr>
        <p:txBody>
          <a:bodyPr anchor="t">
            <a:normAutofit/>
          </a:bodyPr>
          <a:lstStyle/>
          <a:p>
            <a:pPr marL="457200" indent="-457200" algn="l">
              <a:buFont typeface="+mj-lt"/>
              <a:buAutoNum type="arabicPeriod"/>
            </a:pPr>
            <a:endParaRPr lang="en-US" i="0" dirty="0"/>
          </a:p>
          <a:p>
            <a:pPr marL="457200" indent="-457200" algn="l">
              <a:buFont typeface="+mj-lt"/>
              <a:buAutoNum type="arabicPeriod"/>
            </a:pPr>
            <a:r>
              <a:rPr lang="en-US" i="0" dirty="0"/>
              <a:t>Restore physiological motion to the joints</a:t>
            </a:r>
          </a:p>
          <a:p>
            <a:pPr marL="457200" indent="-457200" algn="l">
              <a:buFont typeface="+mj-lt"/>
              <a:buAutoNum type="arabicPeriod"/>
            </a:pPr>
            <a:endParaRPr lang="en-US" i="0" dirty="0"/>
          </a:p>
          <a:p>
            <a:pPr marL="457200" indent="-457200" algn="l">
              <a:buFont typeface="+mj-lt"/>
              <a:buAutoNum type="arabicPeriod"/>
            </a:pPr>
            <a:r>
              <a:rPr lang="en-US" i="0" dirty="0"/>
              <a:t>Remove </a:t>
            </a:r>
            <a:r>
              <a:rPr lang="en-US" i="0" dirty="0" err="1"/>
              <a:t>fascial</a:t>
            </a:r>
            <a:r>
              <a:rPr lang="en-US" i="0" dirty="0"/>
              <a:t> adhesions and </a:t>
            </a:r>
            <a:r>
              <a:rPr lang="en-US" i="0" dirty="0" err="1"/>
              <a:t>myofascial</a:t>
            </a:r>
            <a:r>
              <a:rPr lang="en-US" i="0" dirty="0"/>
              <a:t> trigger points to allow proper muscle function</a:t>
            </a:r>
          </a:p>
          <a:p>
            <a:pPr marL="457200" indent="-457200" algn="l">
              <a:buFont typeface="+mj-lt"/>
              <a:buAutoNum type="arabicPeriod"/>
            </a:pPr>
            <a:endParaRPr lang="en-US" i="0" dirty="0"/>
          </a:p>
          <a:p>
            <a:pPr marL="457200" indent="-457200" algn="l">
              <a:buFont typeface="+mj-lt"/>
              <a:buAutoNum type="arabicPeriod"/>
            </a:pPr>
            <a:r>
              <a:rPr lang="en-US" b="1" i="0" dirty="0"/>
              <a:t>Neuromuscular rehab to reinforce proper motor movement patterns</a:t>
            </a:r>
          </a:p>
        </p:txBody>
      </p:sp>
    </p:spTree>
    <p:extLst>
      <p:ext uri="{BB962C8B-B14F-4D97-AF65-F5344CB8AC3E}">
        <p14:creationId xmlns:p14="http://schemas.microsoft.com/office/powerpoint/2010/main" val="1734937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Abnormal Motor Control</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t>Acute phase - Painful movements lead to altered movement patterns</a:t>
            </a:r>
          </a:p>
          <a:p>
            <a:pPr marL="342900" indent="-342900" algn="l">
              <a:buFont typeface="Arial" panose="020B0604020202020204" pitchFamily="34" charset="0"/>
              <a:buChar char="•"/>
            </a:pPr>
            <a:r>
              <a:rPr lang="en-US" i="0" dirty="0"/>
              <a:t>These guarded movements predominate and the abnormal movements may lead to further injury or neuromuscular re-education</a:t>
            </a:r>
          </a:p>
          <a:p>
            <a:pPr marL="342900" indent="-342900" algn="l">
              <a:buFont typeface="Arial" panose="020B0604020202020204" pitchFamily="34" charset="0"/>
              <a:buChar char="•"/>
            </a:pPr>
            <a:r>
              <a:rPr lang="en-US" i="0" dirty="0"/>
              <a:t>Once the pain has been removed, abnormal motor control is ingrained and retained</a:t>
            </a:r>
          </a:p>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Example: fear avoidance behaviors</a:t>
            </a:r>
          </a:p>
        </p:txBody>
      </p:sp>
    </p:spTree>
    <p:extLst>
      <p:ext uri="{BB962C8B-B14F-4D97-AF65-F5344CB8AC3E}">
        <p14:creationId xmlns:p14="http://schemas.microsoft.com/office/powerpoint/2010/main" val="2906231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Abnormal Motor Control</a:t>
            </a:r>
          </a:p>
        </p:txBody>
      </p:sp>
      <p:sp>
        <p:nvSpPr>
          <p:cNvPr id="3" name="Text Placeholder 2"/>
          <p:cNvSpPr>
            <a:spLocks noGrp="1"/>
          </p:cNvSpPr>
          <p:nvPr>
            <p:ph type="body" idx="1"/>
          </p:nvPr>
        </p:nvSpPr>
        <p:spPr>
          <a:xfrm>
            <a:off x="1154955" y="1687134"/>
            <a:ext cx="8825658" cy="3950648"/>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92" y="1687133"/>
            <a:ext cx="9432583" cy="3950649"/>
          </a:xfrm>
          <a:prstGeom prst="rect">
            <a:avLst/>
          </a:prstGeom>
        </p:spPr>
      </p:pic>
      <p:sp>
        <p:nvSpPr>
          <p:cNvPr id="5" name="Rectangle 4"/>
          <p:cNvSpPr/>
          <p:nvPr/>
        </p:nvSpPr>
        <p:spPr>
          <a:xfrm>
            <a:off x="5567783" y="4679575"/>
            <a:ext cx="2058147" cy="3585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44730" y="4649502"/>
            <a:ext cx="2043953" cy="381473"/>
          </a:xfrm>
          <a:prstGeom prst="rect">
            <a:avLst/>
          </a:prstGeom>
          <a:noFill/>
        </p:spPr>
        <p:txBody>
          <a:bodyPr wrap="square" rtlCol="0">
            <a:spAutoFit/>
          </a:bodyPr>
          <a:lstStyle/>
          <a:p>
            <a:r>
              <a:rPr lang="en-US" dirty="0">
                <a:solidFill>
                  <a:schemeClr val="bg1"/>
                </a:solidFill>
              </a:rPr>
              <a:t>Pain Experience</a:t>
            </a:r>
          </a:p>
        </p:txBody>
      </p:sp>
      <p:sp>
        <p:nvSpPr>
          <p:cNvPr id="10" name="Rectangle 9"/>
          <p:cNvSpPr/>
          <p:nvPr/>
        </p:nvSpPr>
        <p:spPr>
          <a:xfrm>
            <a:off x="7925021" y="4679576"/>
            <a:ext cx="1918447" cy="3585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02173" y="4679575"/>
            <a:ext cx="1752934" cy="369332"/>
          </a:xfrm>
          <a:prstGeom prst="rect">
            <a:avLst/>
          </a:prstGeom>
          <a:noFill/>
        </p:spPr>
        <p:txBody>
          <a:bodyPr wrap="square" rtlCol="0">
            <a:spAutoFit/>
          </a:bodyPr>
          <a:lstStyle/>
          <a:p>
            <a:r>
              <a:rPr lang="en-US" dirty="0">
                <a:solidFill>
                  <a:schemeClr val="bg1"/>
                </a:solidFill>
              </a:rPr>
              <a:t>CMT &amp; MFR</a:t>
            </a:r>
          </a:p>
        </p:txBody>
      </p:sp>
      <p:sp>
        <p:nvSpPr>
          <p:cNvPr id="11" name="Rectangle 10"/>
          <p:cNvSpPr/>
          <p:nvPr/>
        </p:nvSpPr>
        <p:spPr>
          <a:xfrm>
            <a:off x="7889470" y="3357656"/>
            <a:ext cx="1918447" cy="3585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03630" y="3357655"/>
            <a:ext cx="995751" cy="381472"/>
          </a:xfrm>
          <a:prstGeom prst="rect">
            <a:avLst/>
          </a:prstGeom>
          <a:noFill/>
        </p:spPr>
        <p:txBody>
          <a:bodyPr wrap="square" rtlCol="0">
            <a:spAutoFit/>
          </a:bodyPr>
          <a:lstStyle/>
          <a:p>
            <a:r>
              <a:rPr lang="en-US" dirty="0">
                <a:solidFill>
                  <a:schemeClr val="bg1"/>
                </a:solidFill>
              </a:rPr>
              <a:t>Rehab</a:t>
            </a:r>
          </a:p>
        </p:txBody>
      </p:sp>
    </p:spTree>
    <p:extLst>
      <p:ext uri="{BB962C8B-B14F-4D97-AF65-F5344CB8AC3E}">
        <p14:creationId xmlns:p14="http://schemas.microsoft.com/office/powerpoint/2010/main" val="3091782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Vladimir </a:t>
            </a:r>
            <a:r>
              <a:rPr lang="en-US" sz="3600" i="0" dirty="0" err="1"/>
              <a:t>Janda</a:t>
            </a:r>
            <a:r>
              <a:rPr lang="en-US" sz="3600" i="0" dirty="0"/>
              <a:t> (1928 – 2002)</a:t>
            </a:r>
          </a:p>
        </p:txBody>
      </p:sp>
      <p:sp>
        <p:nvSpPr>
          <p:cNvPr id="3" name="Text Placeholder 2"/>
          <p:cNvSpPr>
            <a:spLocks noGrp="1"/>
          </p:cNvSpPr>
          <p:nvPr>
            <p:ph type="body" idx="1"/>
          </p:nvPr>
        </p:nvSpPr>
        <p:spPr>
          <a:xfrm>
            <a:off x="1154955" y="1687134"/>
            <a:ext cx="8825658" cy="4606090"/>
          </a:xfrm>
        </p:spPr>
        <p:txBody>
          <a:bodyPr anchor="t">
            <a:normAutofit/>
          </a:bodyPr>
          <a:lstStyle/>
          <a:p>
            <a:pPr marL="342900" indent="-342900" algn="l">
              <a:buFont typeface="Arial" panose="020B0604020202020204" pitchFamily="34" charset="0"/>
              <a:buChar char="•"/>
            </a:pPr>
            <a:r>
              <a:rPr lang="en-US" i="0" dirty="0"/>
              <a:t>Neurologist and physiatrist</a:t>
            </a:r>
          </a:p>
          <a:p>
            <a:pPr marL="342900" indent="-342900" algn="l">
              <a:buFont typeface="Arial" panose="020B0604020202020204" pitchFamily="34" charset="0"/>
              <a:buChar char="•"/>
            </a:pPr>
            <a:r>
              <a:rPr lang="en-US" i="0" dirty="0"/>
              <a:t>Polio as a teen fueled his drive for physical medicine</a:t>
            </a:r>
          </a:p>
          <a:p>
            <a:pPr marL="342900" indent="-342900" algn="l">
              <a:buFont typeface="Arial" panose="020B0604020202020204" pitchFamily="34" charset="0"/>
              <a:buChar char="•"/>
            </a:pPr>
            <a:r>
              <a:rPr lang="en-US" i="0" dirty="0"/>
              <a:t>Known for concepts of musculoskeletal imbalance</a:t>
            </a:r>
          </a:p>
          <a:p>
            <a:pPr algn="l"/>
            <a:endParaRPr lang="en-US" i="0" dirty="0"/>
          </a:p>
          <a:p>
            <a:pPr marL="342900" indent="-342900" algn="l">
              <a:buFont typeface="Arial" panose="020B0604020202020204" pitchFamily="34" charset="0"/>
              <a:buChar char="•"/>
            </a:pPr>
            <a:r>
              <a:rPr lang="en-US" i="0" dirty="0"/>
              <a:t>Joints, muscles, and nervous system are functionally integrated so timing or recruitment pattern of synergists = key to improvement</a:t>
            </a:r>
          </a:p>
          <a:p>
            <a:pPr marL="342900" indent="-342900" algn="l">
              <a:buFont typeface="Arial" panose="020B0604020202020204" pitchFamily="34" charset="0"/>
              <a:buChar char="•"/>
            </a:pPr>
            <a:r>
              <a:rPr lang="en-US" i="0" dirty="0">
                <a:solidFill>
                  <a:schemeClr val="tx1"/>
                </a:solidFill>
              </a:rPr>
              <a:t>Dysfunction can lead to:</a:t>
            </a:r>
          </a:p>
          <a:p>
            <a:pPr marL="800100" lvl="1" indent="-342900">
              <a:spcBef>
                <a:spcPts val="0"/>
              </a:spcBef>
              <a:buFont typeface="Arial" panose="020B0604020202020204" pitchFamily="34" charset="0"/>
              <a:buChar char="•"/>
            </a:pPr>
            <a:r>
              <a:rPr lang="en-US" dirty="0">
                <a:solidFill>
                  <a:schemeClr val="tx1"/>
                </a:solidFill>
              </a:rPr>
              <a:t>Successful compensation from another system or normal adaptation</a:t>
            </a:r>
          </a:p>
          <a:p>
            <a:pPr marL="800100" lvl="1" indent="-342900">
              <a:spcBef>
                <a:spcPts val="0"/>
              </a:spcBef>
              <a:buFont typeface="Arial" panose="020B0604020202020204" pitchFamily="34" charset="0"/>
              <a:buChar char="•"/>
            </a:pPr>
            <a:r>
              <a:rPr lang="en-US" i="0" dirty="0">
                <a:solidFill>
                  <a:schemeClr val="tx1"/>
                </a:solidFill>
              </a:rPr>
              <a:t>Long-term adaptation by one or more subsystem</a:t>
            </a:r>
          </a:p>
          <a:p>
            <a:pPr marL="800100" lvl="1" indent="-342900">
              <a:spcBef>
                <a:spcPts val="0"/>
              </a:spcBef>
              <a:buFont typeface="Arial" panose="020B0604020202020204" pitchFamily="34" charset="0"/>
              <a:buChar char="•"/>
            </a:pPr>
            <a:r>
              <a:rPr lang="en-US" dirty="0">
                <a:solidFill>
                  <a:schemeClr val="tx1"/>
                </a:solidFill>
              </a:rPr>
              <a:t>Injury to one or more components of subsystem or pathological adaptation</a:t>
            </a:r>
            <a:endParaRPr lang="en-US" i="0" dirty="0">
              <a:solidFill>
                <a:schemeClr val="tx1"/>
              </a:solidFill>
            </a:endParaRPr>
          </a:p>
        </p:txBody>
      </p:sp>
    </p:spTree>
    <p:extLst>
      <p:ext uri="{BB962C8B-B14F-4D97-AF65-F5344CB8AC3E}">
        <p14:creationId xmlns:p14="http://schemas.microsoft.com/office/powerpoint/2010/main" val="3366264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Key areas of proprioception</a:t>
            </a:r>
          </a:p>
        </p:txBody>
      </p:sp>
      <p:sp>
        <p:nvSpPr>
          <p:cNvPr id="3" name="Text Placeholder 2"/>
          <p:cNvSpPr>
            <a:spLocks noGrp="1"/>
          </p:cNvSpPr>
          <p:nvPr>
            <p:ph type="body" idx="1"/>
          </p:nvPr>
        </p:nvSpPr>
        <p:spPr>
          <a:xfrm>
            <a:off x="1154955" y="1687134"/>
            <a:ext cx="8825658" cy="4606090"/>
          </a:xfrm>
        </p:spPr>
        <p:txBody>
          <a:bodyPr anchor="t">
            <a:normAutofit/>
          </a:bodyPr>
          <a:lstStyle/>
          <a:p>
            <a:pPr marL="342900" indent="-342900" algn="l">
              <a:buFont typeface="Arial" panose="020B0604020202020204" pitchFamily="34" charset="0"/>
              <a:buChar char="•"/>
            </a:pPr>
            <a:r>
              <a:rPr lang="en-US" i="0" dirty="0">
                <a:solidFill>
                  <a:schemeClr val="tx1"/>
                </a:solidFill>
              </a:rPr>
              <a:t>Articular receptors contribute to postural reflexes, joint stabilization, and motor control</a:t>
            </a:r>
          </a:p>
          <a:p>
            <a:pPr marL="342900" indent="-342900" algn="l">
              <a:buFont typeface="Arial" panose="020B0604020202020204" pitchFamily="34" charset="0"/>
              <a:buChar char="•"/>
            </a:pPr>
            <a:r>
              <a:rPr lang="en-US" i="0" dirty="0">
                <a:solidFill>
                  <a:schemeClr val="tx1"/>
                </a:solidFill>
              </a:rPr>
              <a:t>Three key areas for maintenance of posture:</a:t>
            </a:r>
          </a:p>
          <a:p>
            <a:pPr marL="800100" lvl="1" indent="-342900">
              <a:spcBef>
                <a:spcPts val="0"/>
              </a:spcBef>
              <a:buFont typeface="Arial" panose="020B0604020202020204" pitchFamily="34" charset="0"/>
              <a:buChar char="•"/>
            </a:pPr>
            <a:r>
              <a:rPr lang="en-US" dirty="0">
                <a:solidFill>
                  <a:schemeClr val="tx1"/>
                </a:solidFill>
              </a:rPr>
              <a:t>Sole of foot</a:t>
            </a:r>
          </a:p>
          <a:p>
            <a:pPr marL="1257300" lvl="2" indent="-342900">
              <a:spcBef>
                <a:spcPts val="0"/>
              </a:spcBef>
              <a:buFont typeface="Arial" panose="020B0604020202020204" pitchFamily="34" charset="0"/>
              <a:buChar char="•"/>
            </a:pPr>
            <a:r>
              <a:rPr lang="en-US" dirty="0">
                <a:solidFill>
                  <a:schemeClr val="tx1"/>
                </a:solidFill>
              </a:rPr>
              <a:t>Altered feedback = altered gait and patterns of muscle activation</a:t>
            </a:r>
            <a:endParaRPr lang="en-US" i="0" dirty="0">
              <a:solidFill>
                <a:schemeClr val="tx1"/>
              </a:solidFill>
            </a:endParaRPr>
          </a:p>
          <a:p>
            <a:pPr marL="1257300" lvl="2" indent="-342900">
              <a:spcBef>
                <a:spcPts val="0"/>
              </a:spcBef>
              <a:buFont typeface="Arial" panose="020B0604020202020204" pitchFamily="34" charset="0"/>
              <a:buChar char="•"/>
            </a:pPr>
            <a:r>
              <a:rPr lang="en-US" dirty="0">
                <a:solidFill>
                  <a:schemeClr val="tx1"/>
                </a:solidFill>
              </a:rPr>
              <a:t>Stimulation improves kinesthesia and postural sway</a:t>
            </a:r>
          </a:p>
          <a:p>
            <a:pPr marL="800100" lvl="1" indent="-342900">
              <a:spcBef>
                <a:spcPts val="0"/>
              </a:spcBef>
              <a:buFont typeface="Arial" panose="020B0604020202020204" pitchFamily="34" charset="0"/>
              <a:buChar char="•"/>
            </a:pPr>
            <a:r>
              <a:rPr lang="en-US" i="0" dirty="0">
                <a:solidFill>
                  <a:schemeClr val="tx1"/>
                </a:solidFill>
              </a:rPr>
              <a:t>Sacroiliac joint</a:t>
            </a:r>
          </a:p>
          <a:p>
            <a:pPr marL="1257300" lvl="2" indent="-342900">
              <a:spcBef>
                <a:spcPts val="0"/>
              </a:spcBef>
              <a:buFont typeface="Arial" panose="020B0604020202020204" pitchFamily="34" charset="0"/>
              <a:buChar char="•"/>
            </a:pPr>
            <a:r>
              <a:rPr lang="en-US" dirty="0">
                <a:solidFill>
                  <a:schemeClr val="tx1"/>
                </a:solidFill>
              </a:rPr>
              <a:t>Transmits forces between lower extremity and trunk</a:t>
            </a:r>
          </a:p>
          <a:p>
            <a:pPr marL="1257300" lvl="2" indent="-342900">
              <a:spcBef>
                <a:spcPts val="0"/>
              </a:spcBef>
              <a:buFont typeface="Arial" panose="020B0604020202020204" pitchFamily="34" charset="0"/>
              <a:buChar char="•"/>
            </a:pPr>
            <a:r>
              <a:rPr lang="en-US" i="0" dirty="0">
                <a:solidFill>
                  <a:schemeClr val="tx1"/>
                </a:solidFill>
              </a:rPr>
              <a:t>Commonly source of dysfunction in patients with chronic LBP</a:t>
            </a:r>
          </a:p>
          <a:p>
            <a:pPr marL="800100" lvl="1" indent="-342900">
              <a:spcBef>
                <a:spcPts val="0"/>
              </a:spcBef>
              <a:buFont typeface="Arial" panose="020B0604020202020204" pitchFamily="34" charset="0"/>
              <a:buChar char="•"/>
            </a:pPr>
            <a:r>
              <a:rPr lang="en-US" dirty="0">
                <a:solidFill>
                  <a:schemeClr val="tx1"/>
                </a:solidFill>
              </a:rPr>
              <a:t>Cervical spine</a:t>
            </a:r>
          </a:p>
          <a:p>
            <a:pPr marL="1257300" lvl="2" indent="-342900">
              <a:spcBef>
                <a:spcPts val="0"/>
              </a:spcBef>
              <a:buFont typeface="Arial" panose="020B0604020202020204" pitchFamily="34" charset="0"/>
              <a:buChar char="•"/>
            </a:pPr>
            <a:r>
              <a:rPr lang="en-US" i="0" dirty="0">
                <a:solidFill>
                  <a:schemeClr val="tx1"/>
                </a:solidFill>
              </a:rPr>
              <a:t>Chronic cervical dysfunction leads to balance deficits</a:t>
            </a:r>
          </a:p>
        </p:txBody>
      </p:sp>
    </p:spTree>
    <p:extLst>
      <p:ext uri="{BB962C8B-B14F-4D97-AF65-F5344CB8AC3E}">
        <p14:creationId xmlns:p14="http://schemas.microsoft.com/office/powerpoint/2010/main" val="375676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THE 80% - why rehab?</a:t>
            </a:r>
          </a:p>
        </p:txBody>
      </p:sp>
      <p:sp>
        <p:nvSpPr>
          <p:cNvPr id="3" name="Text Placeholder 2"/>
          <p:cNvSpPr>
            <a:spLocks noGrp="1"/>
          </p:cNvSpPr>
          <p:nvPr>
            <p:ph type="body" idx="1"/>
          </p:nvPr>
        </p:nvSpPr>
        <p:spPr>
          <a:xfrm>
            <a:off x="1154955" y="1687134"/>
            <a:ext cx="8825658" cy="3950648"/>
          </a:xfrm>
        </p:spPr>
        <p:txBody>
          <a:bodyPr anchor="t"/>
          <a:lstStyle/>
          <a:p>
            <a:pPr algn="l"/>
            <a:r>
              <a:rPr lang="en-US" i="0" dirty="0"/>
              <a:t>Pain vs. dysfunction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4" y="2127504"/>
            <a:ext cx="8825659" cy="3348914"/>
          </a:xfrm>
          <a:prstGeom prst="rect">
            <a:avLst/>
          </a:prstGeom>
        </p:spPr>
      </p:pic>
    </p:spTree>
    <p:extLst>
      <p:ext uri="{BB962C8B-B14F-4D97-AF65-F5344CB8AC3E}">
        <p14:creationId xmlns:p14="http://schemas.microsoft.com/office/powerpoint/2010/main" val="122864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POSTURAL MUSCLES</a:t>
            </a:r>
          </a:p>
        </p:txBody>
      </p:sp>
      <p:sp>
        <p:nvSpPr>
          <p:cNvPr id="3" name="Text Placeholder 2"/>
          <p:cNvSpPr>
            <a:spLocks noGrp="1"/>
          </p:cNvSpPr>
          <p:nvPr>
            <p:ph type="body" idx="1"/>
          </p:nvPr>
        </p:nvSpPr>
        <p:spPr>
          <a:xfrm>
            <a:off x="1154954" y="1687134"/>
            <a:ext cx="9083750" cy="862883"/>
          </a:xfrm>
        </p:spPr>
        <p:txBody>
          <a:bodyPr numCol="1">
            <a:normAutofit/>
          </a:bodyPr>
          <a:lstStyle/>
          <a:p>
            <a:pPr algn="l"/>
            <a:r>
              <a:rPr lang="en-US" b="1" i="0" u="sng" dirty="0"/>
              <a:t>TIGHTNESS PRONE/ FACILITATED</a:t>
            </a:r>
          </a:p>
          <a:p>
            <a:pPr algn="l"/>
            <a:r>
              <a:rPr lang="en-US" i="0" dirty="0"/>
              <a:t> Internal rotators, Adductors, Pronators, Flexors</a:t>
            </a:r>
          </a:p>
        </p:txBody>
      </p:sp>
      <p:sp>
        <p:nvSpPr>
          <p:cNvPr id="5" name="TextBox 4"/>
          <p:cNvSpPr txBox="1"/>
          <p:nvPr/>
        </p:nvSpPr>
        <p:spPr>
          <a:xfrm>
            <a:off x="1154956" y="2812393"/>
            <a:ext cx="9083748" cy="2308324"/>
          </a:xfrm>
          <a:prstGeom prst="rect">
            <a:avLst/>
          </a:prstGeom>
          <a:noFill/>
        </p:spPr>
        <p:txBody>
          <a:bodyPr wrap="square" numCol="2" rtlCol="0">
            <a:spAutoFit/>
          </a:bodyPr>
          <a:lstStyle/>
          <a:p>
            <a:pPr marL="342900" indent="-342900">
              <a:buFont typeface="Arial" panose="020B0604020202020204" pitchFamily="34" charset="0"/>
              <a:buChar char="•"/>
            </a:pPr>
            <a:r>
              <a:rPr lang="en-US" dirty="0"/>
              <a:t>GASTROC/SOLEUS</a:t>
            </a:r>
          </a:p>
          <a:p>
            <a:pPr marL="342900" indent="-342900">
              <a:buFont typeface="Arial" panose="020B0604020202020204" pitchFamily="34" charset="0"/>
              <a:buChar char="•"/>
            </a:pPr>
            <a:r>
              <a:rPr lang="en-US" dirty="0"/>
              <a:t>TIBIALIS POSTERIOR</a:t>
            </a:r>
          </a:p>
          <a:p>
            <a:pPr marL="342900" indent="-342900">
              <a:buFont typeface="Arial" panose="020B0604020202020204" pitchFamily="34" charset="0"/>
              <a:buChar char="•"/>
            </a:pPr>
            <a:r>
              <a:rPr lang="en-US" dirty="0"/>
              <a:t>HAMSTRINGS</a:t>
            </a:r>
          </a:p>
          <a:p>
            <a:pPr marL="342900" indent="-342900">
              <a:buFont typeface="Arial" panose="020B0604020202020204" pitchFamily="34" charset="0"/>
              <a:buChar char="•"/>
            </a:pPr>
            <a:r>
              <a:rPr lang="en-US" dirty="0"/>
              <a:t>ILIOPSOAS</a:t>
            </a:r>
          </a:p>
          <a:p>
            <a:pPr marL="342900" indent="-342900">
              <a:buFont typeface="Arial" panose="020B0604020202020204" pitchFamily="34" charset="0"/>
              <a:buChar char="•"/>
            </a:pPr>
            <a:r>
              <a:rPr lang="en-US" dirty="0"/>
              <a:t>TFL</a:t>
            </a:r>
          </a:p>
          <a:p>
            <a:pPr marL="342900" indent="-342900">
              <a:buFont typeface="Arial" panose="020B0604020202020204" pitchFamily="34" charset="0"/>
              <a:buChar char="•"/>
            </a:pPr>
            <a:r>
              <a:rPr lang="en-US" dirty="0"/>
              <a:t>RECTUS FEMORIS</a:t>
            </a:r>
          </a:p>
          <a:p>
            <a:pPr marL="342900" indent="-342900">
              <a:buFont typeface="Arial" panose="020B0604020202020204" pitchFamily="34" charset="0"/>
              <a:buChar char="•"/>
            </a:pPr>
            <a:r>
              <a:rPr lang="en-US" dirty="0"/>
              <a:t>SHORT HIP ADDUCTORS</a:t>
            </a:r>
          </a:p>
          <a:p>
            <a:pPr marL="342900" indent="-342900">
              <a:buFont typeface="Arial" panose="020B0604020202020204" pitchFamily="34" charset="0"/>
              <a:buChar char="•"/>
            </a:pPr>
            <a:r>
              <a:rPr lang="en-US" dirty="0"/>
              <a:t>SARTORIUS</a:t>
            </a:r>
          </a:p>
          <a:p>
            <a:pPr marL="342900" indent="-342900">
              <a:buFont typeface="Arial" panose="020B0604020202020204" pitchFamily="34" charset="0"/>
              <a:buChar char="•"/>
            </a:pPr>
            <a:r>
              <a:rPr lang="en-US" dirty="0"/>
              <a:t>PIRIFORMIS</a:t>
            </a:r>
          </a:p>
          <a:p>
            <a:pPr marL="342900" indent="-342900">
              <a:buFont typeface="Arial" panose="020B0604020202020204" pitchFamily="34" charset="0"/>
              <a:buChar char="•"/>
            </a:pPr>
            <a:r>
              <a:rPr lang="en-US" dirty="0"/>
              <a:t>LUMBAR ERECTOR SPINAE</a:t>
            </a:r>
          </a:p>
          <a:p>
            <a:pPr marL="342900" indent="-342900">
              <a:buFont typeface="Arial" panose="020B0604020202020204" pitchFamily="34" charset="0"/>
              <a:buChar char="•"/>
            </a:pPr>
            <a:r>
              <a:rPr lang="en-US" dirty="0"/>
              <a:t>QUADRATUS LUMBORUM</a:t>
            </a:r>
          </a:p>
          <a:p>
            <a:pPr marL="342900" indent="-342900">
              <a:buFont typeface="Arial" panose="020B0604020202020204" pitchFamily="34" charset="0"/>
              <a:buChar char="•"/>
            </a:pPr>
            <a:r>
              <a:rPr lang="en-US" dirty="0"/>
              <a:t>PECTORALIS MAJOR</a:t>
            </a:r>
          </a:p>
          <a:p>
            <a:pPr marL="342900" indent="-342900">
              <a:buFont typeface="Arial" panose="020B0604020202020204" pitchFamily="34" charset="0"/>
              <a:buChar char="•"/>
            </a:pPr>
            <a:r>
              <a:rPr lang="en-US" dirty="0"/>
              <a:t>UPPER TRAPEZIUS</a:t>
            </a:r>
          </a:p>
          <a:p>
            <a:pPr marL="342900" indent="-342900">
              <a:buFont typeface="Arial" panose="020B0604020202020204" pitchFamily="34" charset="0"/>
              <a:buChar char="•"/>
            </a:pPr>
            <a:r>
              <a:rPr lang="en-US" dirty="0"/>
              <a:t>LEVATOR SCAPULA</a:t>
            </a:r>
          </a:p>
          <a:p>
            <a:pPr marL="342900" indent="-342900">
              <a:buFont typeface="Arial" panose="020B0604020202020204" pitchFamily="34" charset="0"/>
              <a:buChar char="•"/>
            </a:pPr>
            <a:r>
              <a:rPr lang="en-US" dirty="0"/>
              <a:t>SCALENES</a:t>
            </a:r>
          </a:p>
          <a:p>
            <a:pPr marL="342900" indent="-342900">
              <a:buFont typeface="Arial" panose="020B0604020202020204" pitchFamily="34" charset="0"/>
              <a:buChar char="•"/>
            </a:pPr>
            <a:r>
              <a:rPr lang="en-US" dirty="0"/>
              <a:t>SCM</a:t>
            </a:r>
          </a:p>
        </p:txBody>
      </p:sp>
    </p:spTree>
    <p:extLst>
      <p:ext uri="{BB962C8B-B14F-4D97-AF65-F5344CB8AC3E}">
        <p14:creationId xmlns:p14="http://schemas.microsoft.com/office/powerpoint/2010/main" val="2376010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PHASIC MUSCLES</a:t>
            </a:r>
          </a:p>
        </p:txBody>
      </p:sp>
      <p:sp>
        <p:nvSpPr>
          <p:cNvPr id="3" name="Text Placeholder 2"/>
          <p:cNvSpPr>
            <a:spLocks noGrp="1"/>
          </p:cNvSpPr>
          <p:nvPr>
            <p:ph type="body" idx="1"/>
          </p:nvPr>
        </p:nvSpPr>
        <p:spPr>
          <a:xfrm>
            <a:off x="1154954" y="1687134"/>
            <a:ext cx="9083750" cy="862883"/>
          </a:xfrm>
        </p:spPr>
        <p:txBody>
          <a:bodyPr numCol="1">
            <a:normAutofit/>
          </a:bodyPr>
          <a:lstStyle/>
          <a:p>
            <a:pPr algn="l"/>
            <a:r>
              <a:rPr lang="en-US" b="1" i="0" u="sng" dirty="0"/>
              <a:t>WEAKNESS PRONE/ INHIBITED</a:t>
            </a:r>
          </a:p>
          <a:p>
            <a:pPr algn="l"/>
            <a:r>
              <a:rPr lang="en-US" i="0" dirty="0"/>
              <a:t> external rotators, Abductors, </a:t>
            </a:r>
            <a:r>
              <a:rPr lang="en-US" i="0" dirty="0" err="1"/>
              <a:t>supinators</a:t>
            </a:r>
            <a:r>
              <a:rPr lang="en-US" i="0" dirty="0"/>
              <a:t>, extensors</a:t>
            </a:r>
          </a:p>
        </p:txBody>
      </p:sp>
      <p:sp>
        <p:nvSpPr>
          <p:cNvPr id="5" name="TextBox 4"/>
          <p:cNvSpPr txBox="1"/>
          <p:nvPr/>
        </p:nvSpPr>
        <p:spPr>
          <a:xfrm>
            <a:off x="1154956" y="3206840"/>
            <a:ext cx="9083748" cy="1477328"/>
          </a:xfrm>
          <a:prstGeom prst="rect">
            <a:avLst/>
          </a:prstGeom>
          <a:noFill/>
        </p:spPr>
        <p:txBody>
          <a:bodyPr wrap="square" numCol="2" rtlCol="0">
            <a:spAutoFit/>
          </a:bodyPr>
          <a:lstStyle/>
          <a:p>
            <a:pPr marL="342900" indent="-342900">
              <a:buFont typeface="Arial" panose="020B0604020202020204" pitchFamily="34" charset="0"/>
              <a:buChar char="•"/>
            </a:pPr>
            <a:r>
              <a:rPr lang="en-US" dirty="0"/>
              <a:t>FIBULARIS</a:t>
            </a:r>
          </a:p>
          <a:p>
            <a:pPr marL="342900" indent="-342900">
              <a:buFont typeface="Arial" panose="020B0604020202020204" pitchFamily="34" charset="0"/>
              <a:buChar char="•"/>
            </a:pPr>
            <a:r>
              <a:rPr lang="en-US" dirty="0"/>
              <a:t>ANTERIOR TIBIALIS</a:t>
            </a:r>
          </a:p>
          <a:p>
            <a:pPr marL="342900" indent="-342900">
              <a:buFont typeface="Arial" panose="020B0604020202020204" pitchFamily="34" charset="0"/>
              <a:buChar char="•"/>
            </a:pPr>
            <a:r>
              <a:rPr lang="en-US" dirty="0"/>
              <a:t>VASTUS MEDIALIS &amp; LATERALIS</a:t>
            </a:r>
          </a:p>
          <a:p>
            <a:pPr marL="342900" indent="-342900">
              <a:buFont typeface="Arial" panose="020B0604020202020204" pitchFamily="34" charset="0"/>
              <a:buChar char="•"/>
            </a:pPr>
            <a:r>
              <a:rPr lang="en-US" dirty="0"/>
              <a:t>GLUTEI</a:t>
            </a:r>
          </a:p>
          <a:p>
            <a:pPr marL="342900" indent="-342900">
              <a:buFont typeface="Arial" panose="020B0604020202020204" pitchFamily="34" charset="0"/>
              <a:buChar char="•"/>
            </a:pPr>
            <a:r>
              <a:rPr lang="en-US" dirty="0"/>
              <a:t>RECTUS ABDOMINIS</a:t>
            </a:r>
          </a:p>
          <a:p>
            <a:pPr marL="342900" indent="-342900">
              <a:buFont typeface="Arial" panose="020B0604020202020204" pitchFamily="34" charset="0"/>
              <a:buChar char="•"/>
            </a:pPr>
            <a:r>
              <a:rPr lang="en-US" dirty="0"/>
              <a:t>SERRATUS ANTERIOR</a:t>
            </a:r>
          </a:p>
          <a:p>
            <a:pPr marL="342900" indent="-342900">
              <a:buFont typeface="Arial" panose="020B0604020202020204" pitchFamily="34" charset="0"/>
              <a:buChar char="•"/>
            </a:pPr>
            <a:r>
              <a:rPr lang="en-US" dirty="0"/>
              <a:t>RHOMBOIDS</a:t>
            </a:r>
          </a:p>
          <a:p>
            <a:pPr marL="342900" indent="-342900">
              <a:buFont typeface="Arial" panose="020B0604020202020204" pitchFamily="34" charset="0"/>
              <a:buChar char="•"/>
            </a:pPr>
            <a:r>
              <a:rPr lang="en-US" dirty="0"/>
              <a:t>LOWER TRAPEZIUS</a:t>
            </a:r>
          </a:p>
          <a:p>
            <a:pPr marL="342900" indent="-342900">
              <a:buFont typeface="Arial" panose="020B0604020202020204" pitchFamily="34" charset="0"/>
              <a:buChar char="•"/>
            </a:pPr>
            <a:r>
              <a:rPr lang="en-US" dirty="0"/>
              <a:t>DEEP CERVICAL FLEXORS</a:t>
            </a:r>
          </a:p>
          <a:p>
            <a:pPr marL="342900" indent="-342900">
              <a:buFont typeface="Arial" panose="020B0604020202020204" pitchFamily="34" charset="0"/>
              <a:buChar char="•"/>
            </a:pPr>
            <a:r>
              <a:rPr lang="en-US" dirty="0"/>
              <a:t>EXTENSORS OF UPPER LIMBS</a:t>
            </a:r>
          </a:p>
        </p:txBody>
      </p:sp>
    </p:spTree>
    <p:extLst>
      <p:ext uri="{BB962C8B-B14F-4D97-AF65-F5344CB8AC3E}">
        <p14:creationId xmlns:p14="http://schemas.microsoft.com/office/powerpoint/2010/main" val="931577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UPPER CROSSED SYNDROME</a:t>
            </a:r>
          </a:p>
        </p:txBody>
      </p:sp>
      <p:sp>
        <p:nvSpPr>
          <p:cNvPr id="4" name="Text Placeholder 2"/>
          <p:cNvSpPr txBox="1">
            <a:spLocks noGrp="1"/>
          </p:cNvSpPr>
          <p:nvPr>
            <p:ph type="body" idx="1"/>
          </p:nvPr>
        </p:nvSpPr>
        <p:spPr>
          <a:xfrm>
            <a:off x="1155700" y="1687513"/>
            <a:ext cx="8824913" cy="3949700"/>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rPr>
              <a:t>SKELETAL ABNORMALITIES:</a:t>
            </a:r>
          </a:p>
          <a:p>
            <a:r>
              <a:rPr lang="en-US" sz="1800" dirty="0">
                <a:solidFill>
                  <a:schemeClr val="tx1"/>
                </a:solidFill>
              </a:rPr>
              <a:t>FORWARD HEAD POSTURE, FORWARD ROUNDED SHOULDERS</a:t>
            </a:r>
          </a:p>
          <a:p>
            <a:r>
              <a:rPr lang="en-US" b="1" dirty="0">
                <a:solidFill>
                  <a:schemeClr val="tx1"/>
                </a:solidFill>
              </a:rPr>
              <a:t>TIGHTNESS:</a:t>
            </a:r>
            <a:r>
              <a:rPr lang="en-US" dirty="0">
                <a:solidFill>
                  <a:schemeClr val="tx1"/>
                </a:solidFill>
              </a:rPr>
              <a:t>								</a:t>
            </a:r>
            <a:r>
              <a:rPr lang="en-US" b="1" dirty="0">
                <a:solidFill>
                  <a:schemeClr val="tx1"/>
                </a:solidFill>
              </a:rPr>
              <a:t>WEAKNESS:</a:t>
            </a:r>
          </a:p>
          <a:p>
            <a:endParaRPr lang="en-US" dirty="0">
              <a:solidFill>
                <a:schemeClr val="tx1"/>
              </a:solidFill>
            </a:endParaRPr>
          </a:p>
          <a:p>
            <a:endParaRPr lang="en-US" dirty="0">
              <a:solidFill>
                <a:schemeClr val="tx1"/>
              </a:solidFill>
            </a:endParaRPr>
          </a:p>
          <a:p>
            <a:endParaRPr lang="en-US" b="1" dirty="0">
              <a:solidFill>
                <a:schemeClr val="tx1"/>
              </a:solidFill>
            </a:endParaRPr>
          </a:p>
          <a:p>
            <a:r>
              <a:rPr lang="en-US" b="1" dirty="0">
                <a:solidFill>
                  <a:schemeClr val="tx1"/>
                </a:solidFill>
              </a:rPr>
              <a:t>COMMON CONDITIONS:</a:t>
            </a:r>
          </a:p>
          <a:p>
            <a:endParaRPr lang="en-US" sz="1800" dirty="0">
              <a:solidFill>
                <a:schemeClr val="tx1"/>
              </a:solidFill>
            </a:endParaRPr>
          </a:p>
        </p:txBody>
      </p:sp>
      <p:sp>
        <p:nvSpPr>
          <p:cNvPr id="5" name="TextBox 4"/>
          <p:cNvSpPr txBox="1"/>
          <p:nvPr/>
        </p:nvSpPr>
        <p:spPr>
          <a:xfrm>
            <a:off x="1154956" y="2884868"/>
            <a:ext cx="2953405" cy="1477328"/>
          </a:xfrm>
          <a:prstGeom prst="rect">
            <a:avLst/>
          </a:prstGeom>
          <a:noFill/>
        </p:spPr>
        <p:txBody>
          <a:bodyPr wrap="square" numCol="1" rtlCol="0">
            <a:spAutoFit/>
          </a:bodyPr>
          <a:lstStyle/>
          <a:p>
            <a:pPr marL="285750" indent="-285750">
              <a:buFont typeface="Arial" panose="020B0604020202020204" pitchFamily="34" charset="0"/>
              <a:buChar char="•"/>
            </a:pPr>
            <a:r>
              <a:rPr lang="en-US" dirty="0"/>
              <a:t>PECTORALS</a:t>
            </a:r>
          </a:p>
          <a:p>
            <a:pPr marL="285750" indent="-285750">
              <a:buFont typeface="Arial" panose="020B0604020202020204" pitchFamily="34" charset="0"/>
              <a:buChar char="•"/>
            </a:pPr>
            <a:r>
              <a:rPr lang="en-US" dirty="0"/>
              <a:t>UPPER TRAPEZII</a:t>
            </a:r>
          </a:p>
          <a:p>
            <a:pPr marL="285750" indent="-285750">
              <a:buFont typeface="Arial" panose="020B0604020202020204" pitchFamily="34" charset="0"/>
              <a:buChar char="•"/>
            </a:pPr>
            <a:r>
              <a:rPr lang="en-US" dirty="0"/>
              <a:t>LEVATOR SCAPULAE</a:t>
            </a:r>
          </a:p>
          <a:p>
            <a:pPr marL="285750" indent="-285750">
              <a:buFont typeface="Arial" panose="020B0604020202020204" pitchFamily="34" charset="0"/>
              <a:buChar char="•"/>
            </a:pPr>
            <a:r>
              <a:rPr lang="en-US" dirty="0"/>
              <a:t>SCM</a:t>
            </a:r>
          </a:p>
          <a:p>
            <a:endParaRPr lang="en-US" dirty="0"/>
          </a:p>
        </p:txBody>
      </p:sp>
      <p:sp>
        <p:nvSpPr>
          <p:cNvPr id="6" name="TextBox 5"/>
          <p:cNvSpPr txBox="1"/>
          <p:nvPr/>
        </p:nvSpPr>
        <p:spPr>
          <a:xfrm>
            <a:off x="5567784" y="2884868"/>
            <a:ext cx="3550458" cy="1477328"/>
          </a:xfrm>
          <a:prstGeom prst="rect">
            <a:avLst/>
          </a:prstGeom>
          <a:noFill/>
        </p:spPr>
        <p:txBody>
          <a:bodyPr wrap="square" numCol="1" rtlCol="0">
            <a:spAutoFit/>
          </a:bodyPr>
          <a:lstStyle/>
          <a:p>
            <a:pPr marL="285750" indent="-285750">
              <a:buFont typeface="Arial" panose="020B0604020202020204" pitchFamily="34" charset="0"/>
              <a:buChar char="•"/>
            </a:pPr>
            <a:r>
              <a:rPr lang="en-US" dirty="0"/>
              <a:t>DEEP NECK FLEXORS</a:t>
            </a:r>
          </a:p>
          <a:p>
            <a:pPr marL="285750" indent="-285750">
              <a:buFont typeface="Arial" panose="020B0604020202020204" pitchFamily="34" charset="0"/>
              <a:buChar char="•"/>
            </a:pPr>
            <a:r>
              <a:rPr lang="en-US" dirty="0"/>
              <a:t>RHOMBOIDS</a:t>
            </a:r>
          </a:p>
          <a:p>
            <a:pPr marL="285750" indent="-285750">
              <a:buFont typeface="Arial" panose="020B0604020202020204" pitchFamily="34" charset="0"/>
              <a:buChar char="•"/>
            </a:pPr>
            <a:r>
              <a:rPr lang="en-US" dirty="0"/>
              <a:t>LOWER &amp; MID TRAPEZIUS</a:t>
            </a:r>
          </a:p>
          <a:p>
            <a:pPr marL="285750" indent="-285750">
              <a:buFont typeface="Arial" panose="020B0604020202020204" pitchFamily="34" charset="0"/>
              <a:buChar char="•"/>
            </a:pPr>
            <a:r>
              <a:rPr lang="en-US" dirty="0"/>
              <a:t>SERRATUS ANTERIOR</a:t>
            </a:r>
          </a:p>
          <a:p>
            <a:endParaRPr lang="en-US" dirty="0"/>
          </a:p>
        </p:txBody>
      </p:sp>
      <p:sp>
        <p:nvSpPr>
          <p:cNvPr id="7" name="TextBox 6"/>
          <p:cNvSpPr txBox="1"/>
          <p:nvPr/>
        </p:nvSpPr>
        <p:spPr>
          <a:xfrm>
            <a:off x="1154956" y="4959386"/>
            <a:ext cx="8993596" cy="1200329"/>
          </a:xfrm>
          <a:prstGeom prst="rect">
            <a:avLst/>
          </a:prstGeom>
          <a:noFill/>
        </p:spPr>
        <p:txBody>
          <a:bodyPr wrap="square" numCol="2" rtlCol="0">
            <a:spAutoFit/>
          </a:bodyPr>
          <a:lstStyle/>
          <a:p>
            <a:pPr marL="285750" indent="-285750">
              <a:buFont typeface="Arial" panose="020B0604020202020204" pitchFamily="34" charset="0"/>
              <a:buChar char="•"/>
            </a:pPr>
            <a:r>
              <a:rPr lang="en-US" dirty="0"/>
              <a:t>ROTATOR CUFF IMPINGEMENT</a:t>
            </a:r>
          </a:p>
          <a:p>
            <a:pPr marL="285750" indent="-285750">
              <a:buFont typeface="Arial" panose="020B0604020202020204" pitchFamily="34" charset="0"/>
              <a:buChar char="•"/>
            </a:pPr>
            <a:r>
              <a:rPr lang="en-US" dirty="0"/>
              <a:t>SHOULDER INSTABILITY</a:t>
            </a:r>
          </a:p>
          <a:p>
            <a:pPr marL="285750" indent="-285750">
              <a:buFont typeface="Arial" panose="020B0604020202020204" pitchFamily="34" charset="0"/>
              <a:buChar char="•"/>
            </a:pPr>
            <a:r>
              <a:rPr lang="en-US" dirty="0"/>
              <a:t>BICEPS TENDINOSIS</a:t>
            </a:r>
          </a:p>
          <a:p>
            <a:pPr marL="285750" indent="-285750">
              <a:buFont typeface="Arial" panose="020B0604020202020204" pitchFamily="34" charset="0"/>
              <a:buChar char="•"/>
            </a:pPr>
            <a:r>
              <a:rPr lang="en-US" dirty="0"/>
              <a:t>THORACIC OUTLET SYNDROME</a:t>
            </a:r>
          </a:p>
          <a:p>
            <a:pPr marL="285750" indent="-285750">
              <a:buFont typeface="Arial" panose="020B0604020202020204" pitchFamily="34" charset="0"/>
              <a:buChar char="•"/>
            </a:pPr>
            <a:r>
              <a:rPr lang="en-US" dirty="0"/>
              <a:t>HEADACHES</a:t>
            </a:r>
          </a:p>
          <a:p>
            <a:pPr marL="285750" indent="-285750">
              <a:buFont typeface="Arial" panose="020B0604020202020204" pitchFamily="34" charset="0"/>
              <a:buChar char="•"/>
            </a:pPr>
            <a:r>
              <a:rPr lang="en-US" dirty="0"/>
              <a:t>NECK PAIN</a:t>
            </a:r>
          </a:p>
          <a:p>
            <a:pPr marL="285750" indent="-285750">
              <a:buFont typeface="Arial" panose="020B0604020202020204" pitchFamily="34" charset="0"/>
              <a:buChar char="•"/>
            </a:pPr>
            <a:r>
              <a:rPr lang="en-US" dirty="0"/>
              <a:t>PERIPHERAL NEUROPATHY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3491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LOWER CROSSED SYNDROME</a:t>
            </a:r>
          </a:p>
        </p:txBody>
      </p:sp>
      <p:sp>
        <p:nvSpPr>
          <p:cNvPr id="4" name="Text Placeholder 2"/>
          <p:cNvSpPr txBox="1">
            <a:spLocks noGrp="1"/>
          </p:cNvSpPr>
          <p:nvPr>
            <p:ph type="body" idx="1"/>
          </p:nvPr>
        </p:nvSpPr>
        <p:spPr>
          <a:xfrm>
            <a:off x="1155700" y="1687513"/>
            <a:ext cx="8824913" cy="3949700"/>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rPr>
              <a:t>SKELETAL ABNORMALITIES:</a:t>
            </a:r>
          </a:p>
          <a:p>
            <a:r>
              <a:rPr lang="en-US" sz="1800" dirty="0">
                <a:solidFill>
                  <a:schemeClr val="tx1"/>
                </a:solidFill>
              </a:rPr>
              <a:t>ANTERIOR PELVIC TILT, HYPERLORDOSIS, COXAFEMORAL FLEXION</a:t>
            </a:r>
          </a:p>
          <a:p>
            <a:r>
              <a:rPr lang="en-US" b="1" dirty="0">
                <a:solidFill>
                  <a:schemeClr val="tx1"/>
                </a:solidFill>
              </a:rPr>
              <a:t>TIGHTNESS:								WEAKNESS:</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COMMON CONDITIONS:</a:t>
            </a:r>
          </a:p>
          <a:p>
            <a:endParaRPr lang="en-US" sz="1800" b="1" dirty="0">
              <a:solidFill>
                <a:schemeClr val="tx1"/>
              </a:solidFill>
            </a:endParaRPr>
          </a:p>
        </p:txBody>
      </p:sp>
      <p:sp>
        <p:nvSpPr>
          <p:cNvPr id="5" name="TextBox 4"/>
          <p:cNvSpPr txBox="1"/>
          <p:nvPr/>
        </p:nvSpPr>
        <p:spPr>
          <a:xfrm>
            <a:off x="1154956" y="2884868"/>
            <a:ext cx="4073867" cy="1477328"/>
          </a:xfrm>
          <a:prstGeom prst="rect">
            <a:avLst/>
          </a:prstGeom>
          <a:noFill/>
        </p:spPr>
        <p:txBody>
          <a:bodyPr wrap="square" numCol="1" rtlCol="0">
            <a:spAutoFit/>
          </a:bodyPr>
          <a:lstStyle/>
          <a:p>
            <a:pPr marL="285750" indent="-285750">
              <a:buFont typeface="Arial" panose="020B0604020202020204" pitchFamily="34" charset="0"/>
              <a:buChar char="•"/>
            </a:pPr>
            <a:r>
              <a:rPr lang="en-US" dirty="0"/>
              <a:t>LUMBAR ERECTOR SPINAE</a:t>
            </a:r>
          </a:p>
          <a:p>
            <a:pPr marL="285750" indent="-285750">
              <a:buFont typeface="Arial" panose="020B0604020202020204" pitchFamily="34" charset="0"/>
              <a:buChar char="•"/>
            </a:pPr>
            <a:r>
              <a:rPr lang="en-US" dirty="0"/>
              <a:t>HIP FLEXORS (ILIOPSOAS, TFL, RECTUS FEMORIS)</a:t>
            </a:r>
          </a:p>
          <a:p>
            <a:pPr marL="285750" indent="-285750">
              <a:buFont typeface="Arial" panose="020B0604020202020204" pitchFamily="34" charset="0"/>
              <a:buChar char="•"/>
            </a:pPr>
            <a:r>
              <a:rPr lang="en-US" dirty="0"/>
              <a:t>QUADRATUS LUMBORUM</a:t>
            </a:r>
          </a:p>
          <a:p>
            <a:endParaRPr lang="en-US" dirty="0"/>
          </a:p>
        </p:txBody>
      </p:sp>
      <p:sp>
        <p:nvSpPr>
          <p:cNvPr id="6" name="TextBox 5"/>
          <p:cNvSpPr txBox="1"/>
          <p:nvPr/>
        </p:nvSpPr>
        <p:spPr>
          <a:xfrm>
            <a:off x="5567784" y="2884868"/>
            <a:ext cx="3550458" cy="1200329"/>
          </a:xfrm>
          <a:prstGeom prst="rect">
            <a:avLst/>
          </a:prstGeom>
          <a:noFill/>
        </p:spPr>
        <p:txBody>
          <a:bodyPr wrap="square" numCol="1" rtlCol="0">
            <a:spAutoFit/>
          </a:bodyPr>
          <a:lstStyle/>
          <a:p>
            <a:pPr marL="285750" indent="-285750">
              <a:buFont typeface="Arial" panose="020B0604020202020204" pitchFamily="34" charset="0"/>
              <a:buChar char="•"/>
            </a:pPr>
            <a:r>
              <a:rPr lang="en-US" dirty="0"/>
              <a:t>ABDOMINALS (RECTUS &amp; TRANSVERSUS)</a:t>
            </a:r>
          </a:p>
          <a:p>
            <a:pPr marL="285750" indent="-285750">
              <a:buFont typeface="Arial" panose="020B0604020202020204" pitchFamily="34" charset="0"/>
              <a:buChar char="•"/>
            </a:pPr>
            <a:r>
              <a:rPr lang="en-US" dirty="0"/>
              <a:t>GLUTEALS (MAX, MIN, MED)</a:t>
            </a:r>
          </a:p>
          <a:p>
            <a:endParaRPr lang="en-US" dirty="0"/>
          </a:p>
        </p:txBody>
      </p:sp>
      <p:sp>
        <p:nvSpPr>
          <p:cNvPr id="7" name="TextBox 6"/>
          <p:cNvSpPr txBox="1"/>
          <p:nvPr/>
        </p:nvSpPr>
        <p:spPr>
          <a:xfrm>
            <a:off x="1154956" y="4815038"/>
            <a:ext cx="8993596" cy="646331"/>
          </a:xfrm>
          <a:prstGeom prst="rect">
            <a:avLst/>
          </a:prstGeom>
          <a:noFill/>
        </p:spPr>
        <p:txBody>
          <a:bodyPr wrap="square" numCol="2" rtlCol="0">
            <a:spAutoFit/>
          </a:bodyPr>
          <a:lstStyle/>
          <a:p>
            <a:pPr marL="285750" indent="-285750">
              <a:buFont typeface="Arial" panose="020B0604020202020204" pitchFamily="34" charset="0"/>
              <a:buChar char="•"/>
            </a:pPr>
            <a:r>
              <a:rPr lang="en-US" dirty="0"/>
              <a:t>HAMSTRING STRAINS</a:t>
            </a:r>
          </a:p>
          <a:p>
            <a:pPr marL="285750" indent="-285750">
              <a:buFont typeface="Arial" panose="020B0604020202020204" pitchFamily="34" charset="0"/>
              <a:buChar char="•"/>
            </a:pPr>
            <a:r>
              <a:rPr lang="en-US" dirty="0"/>
              <a:t>ANTERIOR KNEE PAIN</a:t>
            </a:r>
          </a:p>
          <a:p>
            <a:pPr marL="285750" indent="-285750">
              <a:buFont typeface="Arial" panose="020B0604020202020204" pitchFamily="34" charset="0"/>
              <a:buChar char="•"/>
            </a:pPr>
            <a:r>
              <a:rPr lang="en-US" dirty="0"/>
              <a:t>LOW BACK PAIN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9467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6659"/>
          <a:stretch/>
        </p:blipFill>
        <p:spPr>
          <a:xfrm>
            <a:off x="172301" y="1221474"/>
            <a:ext cx="11703905" cy="4013914"/>
          </a:xfrm>
          <a:prstGeom prst="rect">
            <a:avLst/>
          </a:prstGeom>
        </p:spPr>
      </p:pic>
      <p:sp>
        <p:nvSpPr>
          <p:cNvPr id="2" name="Title 1"/>
          <p:cNvSpPr>
            <a:spLocks noGrp="1"/>
          </p:cNvSpPr>
          <p:nvPr>
            <p:ph type="title"/>
          </p:nvPr>
        </p:nvSpPr>
        <p:spPr>
          <a:xfrm>
            <a:off x="3228456" y="247322"/>
            <a:ext cx="5181450" cy="615563"/>
          </a:xfrm>
        </p:spPr>
        <p:txBody>
          <a:bodyPr>
            <a:normAutofit/>
          </a:bodyPr>
          <a:lstStyle/>
          <a:p>
            <a:pPr algn="ctr"/>
            <a:r>
              <a:rPr lang="en-US" sz="3600" i="0" dirty="0"/>
              <a:t>LAYER SYNDROME</a:t>
            </a:r>
          </a:p>
        </p:txBody>
      </p:sp>
    </p:spTree>
    <p:extLst>
      <p:ext uri="{BB962C8B-B14F-4D97-AF65-F5344CB8AC3E}">
        <p14:creationId xmlns:p14="http://schemas.microsoft.com/office/powerpoint/2010/main" val="300557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err="1"/>
              <a:t>Janda’s</a:t>
            </a:r>
            <a:r>
              <a:rPr lang="en-US" sz="3600" i="0" dirty="0"/>
              <a:t> approach</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t>Normalize the afferents from the periphery </a:t>
            </a:r>
          </a:p>
          <a:p>
            <a:pPr marL="800100" lvl="1" indent="-342900">
              <a:buFont typeface="Arial" panose="020B0604020202020204" pitchFamily="34" charset="0"/>
              <a:buChar char="•"/>
            </a:pPr>
            <a:r>
              <a:rPr lang="en-US" b="1" dirty="0">
                <a:solidFill>
                  <a:schemeClr val="tx1"/>
                </a:solidFill>
              </a:rPr>
              <a:t>CMT</a:t>
            </a:r>
          </a:p>
          <a:p>
            <a:pPr marL="342900" indent="-342900" algn="l">
              <a:buFont typeface="Arial" panose="020B0604020202020204" pitchFamily="34" charset="0"/>
              <a:buChar char="•"/>
            </a:pPr>
            <a:r>
              <a:rPr lang="en-US" i="0" dirty="0"/>
              <a:t>Restore muscular balances</a:t>
            </a:r>
          </a:p>
          <a:p>
            <a:pPr marL="800100" lvl="1" indent="-342900">
              <a:buFont typeface="Arial" panose="020B0604020202020204" pitchFamily="34" charset="0"/>
              <a:buChar char="•"/>
            </a:pPr>
            <a:r>
              <a:rPr lang="en-US" b="1" dirty="0">
                <a:solidFill>
                  <a:schemeClr val="tx1"/>
                </a:solidFill>
              </a:rPr>
              <a:t>MFR, IASTM</a:t>
            </a:r>
          </a:p>
          <a:p>
            <a:pPr marL="342900" indent="-342900" algn="l">
              <a:buFont typeface="Arial" panose="020B0604020202020204" pitchFamily="34" charset="0"/>
              <a:buChar char="•"/>
            </a:pPr>
            <a:r>
              <a:rPr lang="en-US" i="0" dirty="0"/>
              <a:t>Increase afferent input, facilitating reflex stabilization</a:t>
            </a:r>
          </a:p>
          <a:p>
            <a:pPr marL="800100" lvl="1" indent="-342900">
              <a:buFont typeface="Arial" panose="020B0604020202020204" pitchFamily="34" charset="0"/>
              <a:buChar char="•"/>
            </a:pPr>
            <a:r>
              <a:rPr lang="en-US" b="1" dirty="0">
                <a:solidFill>
                  <a:schemeClr val="tx1"/>
                </a:solidFill>
              </a:rPr>
              <a:t>Rehab/neuromuscular re-training</a:t>
            </a:r>
          </a:p>
          <a:p>
            <a:pPr marL="342900" indent="-342900" algn="l">
              <a:buFont typeface="Arial" panose="020B0604020202020204" pitchFamily="34" charset="0"/>
              <a:buChar char="•"/>
            </a:pPr>
            <a:r>
              <a:rPr lang="en-US" i="0" dirty="0"/>
              <a:t>Improve endurance in coordinated movement patterns</a:t>
            </a:r>
          </a:p>
          <a:p>
            <a:pPr marL="800100" lvl="1" indent="-342900">
              <a:buFont typeface="Arial" panose="020B0604020202020204" pitchFamily="34" charset="0"/>
              <a:buChar char="•"/>
            </a:pPr>
            <a:r>
              <a:rPr lang="en-US" b="1" dirty="0">
                <a:solidFill>
                  <a:schemeClr val="tx1"/>
                </a:solidFill>
              </a:rPr>
              <a:t>Proper form, no pain!</a:t>
            </a:r>
          </a:p>
          <a:p>
            <a:pPr marL="342900" indent="-342900" algn="l">
              <a:buFont typeface="Arial" panose="020B0604020202020204" pitchFamily="34" charset="0"/>
              <a:buChar char="•"/>
            </a:pPr>
            <a:endParaRPr lang="en-US" i="0" dirty="0"/>
          </a:p>
        </p:txBody>
      </p:sp>
    </p:spTree>
    <p:extLst>
      <p:ext uri="{BB962C8B-B14F-4D97-AF65-F5344CB8AC3E}">
        <p14:creationId xmlns:p14="http://schemas.microsoft.com/office/powerpoint/2010/main" val="116137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The body is an orchestra!</a:t>
            </a:r>
          </a:p>
        </p:txBody>
      </p:sp>
      <p:sp>
        <p:nvSpPr>
          <p:cNvPr id="3" name="Text Placeholder 2"/>
          <p:cNvSpPr>
            <a:spLocks noGrp="1"/>
          </p:cNvSpPr>
          <p:nvPr>
            <p:ph type="body" idx="1"/>
          </p:nvPr>
        </p:nvSpPr>
        <p:spPr>
          <a:xfrm>
            <a:off x="1154955" y="1548881"/>
            <a:ext cx="8825658" cy="4795935"/>
          </a:xfrm>
        </p:spPr>
        <p:txBody>
          <a:bodyPr anchor="t">
            <a:normAutofit/>
          </a:bodyPr>
          <a:lstStyle/>
          <a:p>
            <a:pPr marL="342900" indent="-342900" algn="l">
              <a:buFont typeface="Arial" panose="020B0604020202020204" pitchFamily="34" charset="0"/>
              <a:buChar char="•"/>
            </a:pPr>
            <a:endParaRPr lang="en-US" b="1" i="0" dirty="0"/>
          </a:p>
          <a:p>
            <a:pPr marL="342900" indent="-342900" algn="l">
              <a:buFont typeface="Arial" panose="020B0604020202020204" pitchFamily="34" charset="0"/>
              <a:buChar char="•"/>
            </a:pPr>
            <a:endParaRPr lang="en-US" b="1" i="0" dirty="0"/>
          </a:p>
          <a:p>
            <a:pPr marL="342900" indent="-342900" algn="l">
              <a:buFont typeface="Arial" panose="020B0604020202020204" pitchFamily="34" charset="0"/>
              <a:buChar char="•"/>
            </a:pPr>
            <a:r>
              <a:rPr lang="en-US" b="1" i="0" dirty="0"/>
              <a:t>Stability</a:t>
            </a:r>
          </a:p>
          <a:p>
            <a:pPr marL="800100" lvl="1" indent="-342900">
              <a:buFont typeface="Arial" panose="020B0604020202020204" pitchFamily="34" charset="0"/>
              <a:buChar char="•"/>
            </a:pPr>
            <a:r>
              <a:rPr lang="en-US" dirty="0">
                <a:solidFill>
                  <a:schemeClr val="tx1"/>
                </a:solidFill>
              </a:rPr>
              <a:t>The ability of joint/joint complex to maintain position while movement occurs in a different area</a:t>
            </a:r>
          </a:p>
          <a:p>
            <a:pPr marL="342900" indent="-342900" algn="l">
              <a:buFont typeface="Arial" panose="020B0604020202020204" pitchFamily="34" charset="0"/>
              <a:buChar char="•"/>
            </a:pPr>
            <a:r>
              <a:rPr lang="en-US" b="1" i="0" dirty="0"/>
              <a:t>Mobility</a:t>
            </a:r>
          </a:p>
          <a:p>
            <a:pPr marL="800100" lvl="1" indent="-342900">
              <a:buFont typeface="Arial" panose="020B0604020202020204" pitchFamily="34" charset="0"/>
              <a:buChar char="•"/>
            </a:pPr>
            <a:r>
              <a:rPr lang="en-US" dirty="0">
                <a:solidFill>
                  <a:schemeClr val="tx1"/>
                </a:solidFill>
              </a:rPr>
              <a:t>The ability of joint/joint complex to move unrestricted through full ROM</a:t>
            </a:r>
          </a:p>
          <a:p>
            <a:pPr marL="342900" indent="-342900" algn="l">
              <a:buFont typeface="Arial" panose="020B0604020202020204" pitchFamily="34" charset="0"/>
              <a:buChar char="•"/>
            </a:pPr>
            <a:r>
              <a:rPr lang="en-US" b="1" i="0" dirty="0"/>
              <a:t>Flexibility</a:t>
            </a:r>
            <a:endParaRPr lang="en-US" i="0" dirty="0"/>
          </a:p>
          <a:p>
            <a:pPr marL="800100" lvl="1" indent="-342900">
              <a:buFont typeface="Arial" panose="020B0604020202020204" pitchFamily="34" charset="0"/>
              <a:buChar char="•"/>
            </a:pPr>
            <a:r>
              <a:rPr lang="en-US" dirty="0">
                <a:solidFill>
                  <a:schemeClr val="tx1"/>
                </a:solidFill>
              </a:rPr>
              <a:t>The ability of a muscle/muscle group to elongate</a:t>
            </a:r>
          </a:p>
          <a:p>
            <a:pPr marL="342900" indent="-342900" algn="l">
              <a:buFont typeface="Arial" panose="020B0604020202020204" pitchFamily="34" charset="0"/>
              <a:buChar char="•"/>
            </a:pPr>
            <a:endParaRPr lang="en-US" i="0" dirty="0"/>
          </a:p>
          <a:p>
            <a:pPr algn="l"/>
            <a:r>
              <a:rPr lang="en-US" sz="2800" b="1" i="0" dirty="0"/>
              <a:t>Motor control is a balance of all of these concepts</a:t>
            </a:r>
            <a:endParaRPr lang="en-US" sz="2800" i="0" dirty="0"/>
          </a:p>
        </p:txBody>
      </p:sp>
      <p:pic>
        <p:nvPicPr>
          <p:cNvPr id="4" name="Picture 3">
            <a:extLst>
              <a:ext uri="{FF2B5EF4-FFF2-40B4-BE49-F238E27FC236}">
                <a16:creationId xmlns:a16="http://schemas.microsoft.com/office/drawing/2014/main" id="{0A04BA5E-E201-40D2-96AB-BE959376B4EB}"/>
              </a:ext>
            </a:extLst>
          </p:cNvPr>
          <p:cNvPicPr>
            <a:picLocks noChangeAspect="1"/>
          </p:cNvPicPr>
          <p:nvPr/>
        </p:nvPicPr>
        <p:blipFill>
          <a:blip r:embed="rId3"/>
          <a:stretch>
            <a:fillRect/>
          </a:stretch>
        </p:blipFill>
        <p:spPr>
          <a:xfrm>
            <a:off x="7647894" y="307788"/>
            <a:ext cx="2905125" cy="2143125"/>
          </a:xfrm>
          <a:prstGeom prst="rect">
            <a:avLst/>
          </a:prstGeom>
        </p:spPr>
      </p:pic>
    </p:spTree>
    <p:extLst>
      <p:ext uri="{BB962C8B-B14F-4D97-AF65-F5344CB8AC3E}">
        <p14:creationId xmlns:p14="http://schemas.microsoft.com/office/powerpoint/2010/main" val="2663937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9367" y="1687134"/>
            <a:ext cx="3326124" cy="3950648"/>
          </a:xfrm>
        </p:spPr>
        <p:txBody>
          <a:bodyPr/>
          <a:lstStyle/>
          <a:p>
            <a:r>
              <a:rPr lang="en-US" i="0" dirty="0"/>
              <a:t>Assessment and Treatment of muscle imbalance: The </a:t>
            </a:r>
            <a:r>
              <a:rPr lang="en-US" i="0" dirty="0" err="1"/>
              <a:t>Janda</a:t>
            </a:r>
            <a:r>
              <a:rPr lang="en-US" i="0" dirty="0"/>
              <a:t> Approach</a:t>
            </a:r>
          </a:p>
          <a:p>
            <a:endParaRPr lang="en-US" i="0" dirty="0"/>
          </a:p>
          <a:p>
            <a:r>
              <a:rPr lang="en-US" i="0" dirty="0"/>
              <a:t>Page et al (1967)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6" y="275207"/>
            <a:ext cx="5588989" cy="5892511"/>
          </a:xfrm>
          <a:prstGeom prst="rect">
            <a:avLst/>
          </a:prstGeom>
        </p:spPr>
      </p:pic>
    </p:spTree>
    <p:extLst>
      <p:ext uri="{BB962C8B-B14F-4D97-AF65-F5344CB8AC3E}">
        <p14:creationId xmlns:p14="http://schemas.microsoft.com/office/powerpoint/2010/main" val="1992628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Why warm up?</a:t>
            </a:r>
          </a:p>
        </p:txBody>
      </p:sp>
      <p:sp>
        <p:nvSpPr>
          <p:cNvPr id="3" name="Text Placeholder 2"/>
          <p:cNvSpPr>
            <a:spLocks noGrp="1"/>
          </p:cNvSpPr>
          <p:nvPr>
            <p:ph type="body" idx="1"/>
          </p:nvPr>
        </p:nvSpPr>
        <p:spPr>
          <a:xfrm>
            <a:off x="1154955" y="1687134"/>
            <a:ext cx="8825658" cy="2974513"/>
          </a:xfrm>
        </p:spPr>
        <p:txBody>
          <a:bodyPr anchor="t">
            <a:normAutofit/>
          </a:bodyPr>
          <a:lstStyle/>
          <a:p>
            <a:pPr marL="342900" indent="-342900" algn="l">
              <a:buFont typeface="Arial" panose="020B0604020202020204" pitchFamily="34" charset="0"/>
              <a:buChar char="•"/>
            </a:pPr>
            <a:r>
              <a:rPr lang="en-US" i="0" dirty="0">
                <a:solidFill>
                  <a:schemeClr val="tx1"/>
                </a:solidFill>
              </a:rPr>
              <a:t>Injury prevention due to physical and mental “awakening”</a:t>
            </a:r>
          </a:p>
          <a:p>
            <a:pPr marL="800100" lvl="1" indent="-342900">
              <a:spcBef>
                <a:spcPts val="0"/>
              </a:spcBef>
              <a:buFont typeface="Arial" panose="020B0604020202020204" pitchFamily="34" charset="0"/>
              <a:buChar char="•"/>
            </a:pPr>
            <a:r>
              <a:rPr lang="en-US" i="0" dirty="0">
                <a:solidFill>
                  <a:schemeClr val="tx1"/>
                </a:solidFill>
              </a:rPr>
              <a:t>improved blood flow to muscle and tendons</a:t>
            </a:r>
          </a:p>
          <a:p>
            <a:pPr marL="800100" lvl="1" indent="-342900">
              <a:spcBef>
                <a:spcPts val="0"/>
              </a:spcBef>
              <a:buFont typeface="Arial" panose="020B0604020202020204" pitchFamily="34" charset="0"/>
              <a:buChar char="•"/>
            </a:pPr>
            <a:r>
              <a:rPr lang="en-US" i="0" dirty="0">
                <a:solidFill>
                  <a:schemeClr val="tx1"/>
                </a:solidFill>
              </a:rPr>
              <a:t>awakening of neural connections</a:t>
            </a:r>
          </a:p>
          <a:p>
            <a:pPr marL="342900" indent="-342900" algn="l">
              <a:buFont typeface="Arial" panose="020B0604020202020204" pitchFamily="34" charset="0"/>
              <a:buChar char="•"/>
            </a:pPr>
            <a:r>
              <a:rPr lang="en-US" i="0" dirty="0">
                <a:solidFill>
                  <a:schemeClr val="tx1"/>
                </a:solidFill>
              </a:rPr>
              <a:t>Dynamic stretching provides performance improvements, static stretching and </a:t>
            </a:r>
            <a:r>
              <a:rPr lang="en-US" i="0" dirty="0" err="1">
                <a:solidFill>
                  <a:schemeClr val="tx1"/>
                </a:solidFill>
              </a:rPr>
              <a:t>pnf</a:t>
            </a:r>
            <a:r>
              <a:rPr lang="en-US" i="0" dirty="0">
                <a:solidFill>
                  <a:schemeClr val="tx1"/>
                </a:solidFill>
              </a:rPr>
              <a:t> does not provide any improvements</a:t>
            </a:r>
            <a:r>
              <a:rPr lang="en-US" sz="1600" i="0" baseline="30000" dirty="0">
                <a:solidFill>
                  <a:schemeClr val="tx1"/>
                </a:solidFill>
              </a:rPr>
              <a:t>1</a:t>
            </a:r>
          </a:p>
          <a:p>
            <a:pPr marL="342900" indent="-342900" algn="l">
              <a:buFont typeface="Arial" panose="020B0604020202020204" pitchFamily="34" charset="0"/>
              <a:buChar char="•"/>
            </a:pPr>
            <a:r>
              <a:rPr lang="en-US" i="0" dirty="0">
                <a:solidFill>
                  <a:schemeClr val="tx1"/>
                </a:solidFill>
              </a:rPr>
              <a:t>short-duration static stretching warm-up has no effect on power outcomes; and passive heating/cooling is a largely ineffective warm-up mode</a:t>
            </a:r>
            <a:r>
              <a:rPr lang="en-US" i="0" baseline="30000" dirty="0">
                <a:solidFill>
                  <a:schemeClr val="tx1"/>
                </a:solidFill>
              </a:rPr>
              <a:t>2</a:t>
            </a:r>
          </a:p>
          <a:p>
            <a:pPr algn="l"/>
            <a:endParaRPr lang="en-US" i="0" dirty="0">
              <a:solidFill>
                <a:schemeClr val="tx1"/>
              </a:solidFill>
            </a:endParaRPr>
          </a:p>
          <a:p>
            <a:pPr algn="l"/>
            <a:endParaRPr lang="en-US" i="0" dirty="0">
              <a:solidFill>
                <a:schemeClr val="tx1"/>
              </a:solidFill>
            </a:endParaRPr>
          </a:p>
          <a:p>
            <a:pPr algn="l"/>
            <a:endParaRPr lang="en-US" i="0" dirty="0">
              <a:solidFill>
                <a:schemeClr val="tx1"/>
              </a:solidFill>
            </a:endParaRPr>
          </a:p>
        </p:txBody>
      </p:sp>
      <p:sp>
        <p:nvSpPr>
          <p:cNvPr id="4" name="Text Placeholder 2"/>
          <p:cNvSpPr txBox="1">
            <a:spLocks/>
          </p:cNvSpPr>
          <p:nvPr/>
        </p:nvSpPr>
        <p:spPr>
          <a:xfrm>
            <a:off x="1154954" y="4233111"/>
            <a:ext cx="8825658" cy="24814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lvl="0" defTabSz="914400">
              <a:spcBef>
                <a:spcPts val="0"/>
              </a:spcBef>
              <a:buClrTx/>
              <a:buSzTx/>
              <a:defRPr/>
            </a:pPr>
            <a:endParaRPr lang="en-US" b="1" dirty="0">
              <a:solidFill>
                <a:schemeClr val="tx1"/>
              </a:solidFill>
            </a:endParaRPr>
          </a:p>
          <a:p>
            <a:pPr marL="457200" lvl="0" indent="-457200" defTabSz="914400">
              <a:spcBef>
                <a:spcPts val="0"/>
              </a:spcBef>
              <a:buClrTx/>
              <a:buSzTx/>
              <a:buAutoNum type="arabicPeriod"/>
              <a:defRPr/>
            </a:pPr>
            <a:r>
              <a:rPr lang="en-US" dirty="0">
                <a:solidFill>
                  <a:schemeClr val="tx1"/>
                </a:solidFill>
              </a:rPr>
              <a:t>Acute effects of muscle stretching on physical performance, range of motion, and injury incidence in healthy active individuals: a systematic review.</a:t>
            </a:r>
          </a:p>
          <a:p>
            <a:pPr marL="457200" indent="-457200" defTabSz="914400">
              <a:spcBef>
                <a:spcPts val="0"/>
              </a:spcBef>
              <a:buClrTx/>
              <a:buSzTx/>
              <a:buFont typeface="Wingdings 3" charset="2"/>
              <a:buAutoNum type="arabicPeriod"/>
              <a:defRPr/>
            </a:pPr>
            <a:r>
              <a:rPr lang="en-US" dirty="0">
                <a:solidFill>
                  <a:schemeClr val="tx1"/>
                </a:solidFill>
              </a:rPr>
              <a:t>A systematic review of the effects of upper body warm-up on performance and injury.</a:t>
            </a:r>
          </a:p>
          <a:p>
            <a:pPr lvl="0" defTabSz="914400">
              <a:spcBef>
                <a:spcPts val="0"/>
              </a:spcBef>
              <a:buClrTx/>
              <a:buSzTx/>
              <a:defRPr/>
            </a:pPr>
            <a:endParaRPr lang="en-US" b="1" dirty="0">
              <a:solidFill>
                <a:schemeClr val="tx1"/>
              </a:solidFill>
            </a:endParaRPr>
          </a:p>
        </p:txBody>
      </p:sp>
    </p:spTree>
    <p:extLst>
      <p:ext uri="{BB962C8B-B14F-4D97-AF65-F5344CB8AC3E}">
        <p14:creationId xmlns:p14="http://schemas.microsoft.com/office/powerpoint/2010/main" val="34174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Generalized Warm-up Routine:</a:t>
            </a:r>
          </a:p>
        </p:txBody>
      </p:sp>
      <p:sp>
        <p:nvSpPr>
          <p:cNvPr id="3" name="Text Placeholder 2"/>
          <p:cNvSpPr>
            <a:spLocks noGrp="1"/>
          </p:cNvSpPr>
          <p:nvPr>
            <p:ph type="body" idx="1"/>
          </p:nvPr>
        </p:nvSpPr>
        <p:spPr>
          <a:xfrm>
            <a:off x="1154955" y="1687134"/>
            <a:ext cx="8825658" cy="4641948"/>
          </a:xfrm>
        </p:spPr>
        <p:txBody>
          <a:bodyPr anchor="t">
            <a:normAutofit/>
          </a:bodyPr>
          <a:lstStyle/>
          <a:p>
            <a:pPr marL="342900" indent="-342900" algn="l">
              <a:buFont typeface="Arial" panose="020B0604020202020204" pitchFamily="34" charset="0"/>
              <a:buChar char="•"/>
            </a:pPr>
            <a:r>
              <a:rPr lang="en-US" b="1" i="0" dirty="0">
                <a:solidFill>
                  <a:schemeClr val="tx1"/>
                </a:solidFill>
              </a:rPr>
              <a:t>Upper Body:</a:t>
            </a:r>
          </a:p>
          <a:p>
            <a:pPr marL="800100" lvl="1" indent="-342900">
              <a:spcBef>
                <a:spcPts val="0"/>
              </a:spcBef>
              <a:buFont typeface="Arial" panose="020B0604020202020204" pitchFamily="34" charset="0"/>
              <a:buChar char="•"/>
            </a:pPr>
            <a:r>
              <a:rPr lang="en-US" i="0" dirty="0">
                <a:solidFill>
                  <a:schemeClr val="tx1"/>
                </a:solidFill>
              </a:rPr>
              <a:t>Neck – look left and right (3x each side, 3-5 second hold)</a:t>
            </a:r>
          </a:p>
          <a:p>
            <a:pPr marL="800100" lvl="1" indent="-342900">
              <a:spcBef>
                <a:spcPts val="0"/>
              </a:spcBef>
              <a:buFont typeface="Arial" panose="020B0604020202020204" pitchFamily="34" charset="0"/>
              <a:buChar char="•"/>
            </a:pPr>
            <a:r>
              <a:rPr lang="en-US" i="0" dirty="0">
                <a:solidFill>
                  <a:schemeClr val="tx1"/>
                </a:solidFill>
              </a:rPr>
              <a:t>Neck – head rolls (3-5 passes each direction)</a:t>
            </a:r>
          </a:p>
          <a:p>
            <a:pPr marL="800100" lvl="1" indent="-342900">
              <a:spcBef>
                <a:spcPts val="0"/>
              </a:spcBef>
              <a:buFont typeface="Arial" panose="020B0604020202020204" pitchFamily="34" charset="0"/>
              <a:buChar char="•"/>
            </a:pPr>
            <a:r>
              <a:rPr lang="en-US" i="0" dirty="0">
                <a:solidFill>
                  <a:schemeClr val="tx1"/>
                </a:solidFill>
              </a:rPr>
              <a:t>Arms – cross arm swing (10-15 seconds)</a:t>
            </a:r>
          </a:p>
          <a:p>
            <a:pPr marL="800100" lvl="1" indent="-342900">
              <a:spcBef>
                <a:spcPts val="0"/>
              </a:spcBef>
              <a:buFont typeface="Arial" panose="020B0604020202020204" pitchFamily="34" charset="0"/>
              <a:buChar char="•"/>
            </a:pPr>
            <a:r>
              <a:rPr lang="en-US" i="0" dirty="0">
                <a:solidFill>
                  <a:schemeClr val="tx1"/>
                </a:solidFill>
              </a:rPr>
              <a:t>Arms – open and close gate (10-15 seconds)</a:t>
            </a:r>
          </a:p>
          <a:p>
            <a:pPr marL="800100" lvl="1" indent="-342900">
              <a:spcBef>
                <a:spcPts val="0"/>
              </a:spcBef>
              <a:buFont typeface="Arial" panose="020B0604020202020204" pitchFamily="34" charset="0"/>
              <a:buChar char="•"/>
            </a:pPr>
            <a:r>
              <a:rPr lang="en-US" i="0" dirty="0">
                <a:solidFill>
                  <a:schemeClr val="tx1"/>
                </a:solidFill>
              </a:rPr>
              <a:t>Arms – shoulder circles (each direction, 10-15 seconds)</a:t>
            </a:r>
          </a:p>
          <a:p>
            <a:pPr marL="800100" lvl="1" indent="-342900">
              <a:spcBef>
                <a:spcPts val="0"/>
              </a:spcBef>
              <a:buFont typeface="Arial" panose="020B0604020202020204" pitchFamily="34" charset="0"/>
              <a:buChar char="•"/>
            </a:pPr>
            <a:r>
              <a:rPr lang="en-US" i="0" dirty="0">
                <a:solidFill>
                  <a:schemeClr val="tx1"/>
                </a:solidFill>
              </a:rPr>
              <a:t>Trunk twists (10-15 seconds)</a:t>
            </a:r>
          </a:p>
          <a:p>
            <a:pPr marL="342900" indent="-342900" algn="l">
              <a:buFont typeface="Arial" panose="020B0604020202020204" pitchFamily="34" charset="0"/>
              <a:buChar char="•"/>
            </a:pPr>
            <a:r>
              <a:rPr lang="en-US" b="1" i="0" dirty="0">
                <a:solidFill>
                  <a:schemeClr val="tx1"/>
                </a:solidFill>
              </a:rPr>
              <a:t>Lower Body:</a:t>
            </a:r>
          </a:p>
          <a:p>
            <a:pPr marL="800100" lvl="1" indent="-342900">
              <a:spcBef>
                <a:spcPts val="0"/>
              </a:spcBef>
              <a:buFont typeface="Arial" panose="020B0604020202020204" pitchFamily="34" charset="0"/>
              <a:buChar char="•"/>
            </a:pPr>
            <a:r>
              <a:rPr lang="en-US" i="0" dirty="0">
                <a:solidFill>
                  <a:schemeClr val="tx1"/>
                </a:solidFill>
              </a:rPr>
              <a:t>Hips – hip rotation (5-10 passes each direction)</a:t>
            </a:r>
          </a:p>
          <a:p>
            <a:pPr marL="800100" lvl="1" indent="-342900">
              <a:spcBef>
                <a:spcPts val="0"/>
              </a:spcBef>
              <a:buFont typeface="Arial" panose="020B0604020202020204" pitchFamily="34" charset="0"/>
              <a:buChar char="•"/>
            </a:pPr>
            <a:r>
              <a:rPr lang="en-US" i="0" dirty="0">
                <a:solidFill>
                  <a:schemeClr val="tx1"/>
                </a:solidFill>
              </a:rPr>
              <a:t>Knees and ankles – knee rotation (5-10 passes each direction)</a:t>
            </a:r>
          </a:p>
          <a:p>
            <a:pPr marL="800100" lvl="1" indent="-342900">
              <a:spcBef>
                <a:spcPts val="0"/>
              </a:spcBef>
              <a:buFont typeface="Arial" panose="020B0604020202020204" pitchFamily="34" charset="0"/>
              <a:buChar char="•"/>
            </a:pPr>
            <a:r>
              <a:rPr lang="en-US" i="0" dirty="0">
                <a:solidFill>
                  <a:schemeClr val="tx1"/>
                </a:solidFill>
              </a:rPr>
              <a:t>Ankles/calves – heel-toe rockers (20-30 seconds)</a:t>
            </a:r>
          </a:p>
        </p:txBody>
      </p:sp>
    </p:spTree>
    <p:extLst>
      <p:ext uri="{BB962C8B-B14F-4D97-AF65-F5344CB8AC3E}">
        <p14:creationId xmlns:p14="http://schemas.microsoft.com/office/powerpoint/2010/main" val="321987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Basic mechanisms of injury</a:t>
            </a:r>
          </a:p>
        </p:txBody>
      </p:sp>
      <p:sp>
        <p:nvSpPr>
          <p:cNvPr id="3" name="Text Placeholder 2"/>
          <p:cNvSpPr>
            <a:spLocks noGrp="1"/>
          </p:cNvSpPr>
          <p:nvPr>
            <p:ph type="body" idx="1"/>
          </p:nvPr>
        </p:nvSpPr>
        <p:spPr>
          <a:xfrm>
            <a:off x="1154955" y="1687134"/>
            <a:ext cx="8825658" cy="4606090"/>
          </a:xfrm>
        </p:spPr>
        <p:txBody>
          <a:bodyPr anchor="t">
            <a:normAutofit/>
          </a:bodyPr>
          <a:lstStyle/>
          <a:p>
            <a:pPr marL="342900" indent="-342900" algn="l">
              <a:buFont typeface="Arial" panose="020B0604020202020204" pitchFamily="34" charset="0"/>
              <a:buChar char="•"/>
            </a:pPr>
            <a:r>
              <a:rPr lang="en-US" i="0" dirty="0">
                <a:solidFill>
                  <a:schemeClr val="tx1"/>
                </a:solidFill>
              </a:rPr>
              <a:t>INTRINSIC</a:t>
            </a:r>
          </a:p>
          <a:p>
            <a:pPr marL="800100" lvl="1" indent="-342900">
              <a:buFont typeface="Arial" panose="020B0604020202020204" pitchFamily="34" charset="0"/>
              <a:buChar char="•"/>
            </a:pPr>
            <a:r>
              <a:rPr lang="en-US" dirty="0">
                <a:solidFill>
                  <a:schemeClr val="tx1"/>
                </a:solidFill>
              </a:rPr>
              <a:t>Overuse – repetitive </a:t>
            </a:r>
            <a:r>
              <a:rPr lang="en-US" dirty="0" err="1">
                <a:solidFill>
                  <a:schemeClr val="tx1"/>
                </a:solidFill>
              </a:rPr>
              <a:t>microtrauma</a:t>
            </a:r>
            <a:endParaRPr lang="en-US" dirty="0">
              <a:solidFill>
                <a:schemeClr val="tx1"/>
              </a:solidFill>
            </a:endParaRPr>
          </a:p>
          <a:p>
            <a:pPr marL="800100" lvl="1" indent="-342900">
              <a:buFont typeface="Arial" panose="020B0604020202020204" pitchFamily="34" charset="0"/>
              <a:buChar char="•"/>
            </a:pPr>
            <a:r>
              <a:rPr lang="en-US" i="0" dirty="0">
                <a:solidFill>
                  <a:schemeClr val="tx1"/>
                </a:solidFill>
              </a:rPr>
              <a:t>Dynamic overload of tissue capabilities</a:t>
            </a:r>
          </a:p>
          <a:p>
            <a:pPr marL="800100" lvl="1" indent="-342900">
              <a:buFont typeface="Arial" panose="020B0604020202020204" pitchFamily="34" charset="0"/>
              <a:buChar char="•"/>
            </a:pPr>
            <a:r>
              <a:rPr lang="en-US" dirty="0">
                <a:solidFill>
                  <a:schemeClr val="tx1"/>
                </a:solidFill>
              </a:rPr>
              <a:t>Inflexibility – poor biomechanics</a:t>
            </a:r>
          </a:p>
          <a:p>
            <a:pPr marL="800100" lvl="1" indent="-342900">
              <a:buFont typeface="Arial" panose="020B0604020202020204" pitchFamily="34" charset="0"/>
              <a:buChar char="•"/>
            </a:pPr>
            <a:r>
              <a:rPr lang="en-US" i="0" dirty="0">
                <a:solidFill>
                  <a:schemeClr val="tx1"/>
                </a:solidFill>
              </a:rPr>
              <a:t>Structural vulnerability – disease process, previou</a:t>
            </a:r>
            <a:r>
              <a:rPr lang="en-US" dirty="0">
                <a:solidFill>
                  <a:schemeClr val="tx1"/>
                </a:solidFill>
              </a:rPr>
              <a:t>s injury</a:t>
            </a:r>
          </a:p>
          <a:p>
            <a:pPr marL="800100" lvl="1" indent="-342900">
              <a:buFont typeface="Arial" panose="020B0604020202020204" pitchFamily="34" charset="0"/>
              <a:buChar char="•"/>
            </a:pPr>
            <a:r>
              <a:rPr lang="en-US" i="0" dirty="0">
                <a:solidFill>
                  <a:schemeClr val="tx1"/>
                </a:solidFill>
              </a:rPr>
              <a:t>Rapid Growth – cancer, growth spurt</a:t>
            </a:r>
          </a:p>
          <a:p>
            <a:pPr marL="342900" indent="-342900" algn="l">
              <a:buFont typeface="Arial" panose="020B0604020202020204" pitchFamily="34" charset="0"/>
              <a:buChar char="•"/>
            </a:pPr>
            <a:r>
              <a:rPr lang="en-US" i="0" dirty="0">
                <a:solidFill>
                  <a:schemeClr val="tx1"/>
                </a:solidFill>
              </a:rPr>
              <a:t>EXTRINSIC</a:t>
            </a:r>
          </a:p>
          <a:p>
            <a:pPr marL="800100" lvl="1" indent="-342900">
              <a:buFont typeface="Arial" panose="020B0604020202020204" pitchFamily="34" charset="0"/>
              <a:buChar char="•"/>
            </a:pPr>
            <a:r>
              <a:rPr lang="en-US" dirty="0">
                <a:solidFill>
                  <a:schemeClr val="tx1"/>
                </a:solidFill>
              </a:rPr>
              <a:t>Contact</a:t>
            </a:r>
          </a:p>
          <a:p>
            <a:pPr marL="800100" lvl="1" indent="-342900">
              <a:buFont typeface="Arial" panose="020B0604020202020204" pitchFamily="34" charset="0"/>
              <a:buChar char="•"/>
            </a:pPr>
            <a:r>
              <a:rPr lang="en-US" i="0" dirty="0">
                <a:solidFill>
                  <a:schemeClr val="tx1"/>
                </a:solidFill>
              </a:rPr>
              <a:t>Impact</a:t>
            </a:r>
          </a:p>
        </p:txBody>
      </p:sp>
    </p:spTree>
    <p:extLst>
      <p:ext uri="{BB962C8B-B14F-4D97-AF65-F5344CB8AC3E}">
        <p14:creationId xmlns:p14="http://schemas.microsoft.com/office/powerpoint/2010/main" val="2950924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When do we start rehab?</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t>IMMEDIATELY!</a:t>
            </a:r>
          </a:p>
          <a:p>
            <a:pPr marL="342900" indent="-342900" algn="l">
              <a:buFont typeface="Arial" panose="020B0604020202020204" pitchFamily="34" charset="0"/>
              <a:buChar char="•"/>
            </a:pPr>
            <a:r>
              <a:rPr lang="en-US" i="0" dirty="0"/>
              <a:t>LATERAL </a:t>
            </a:r>
            <a:r>
              <a:rPr lang="en-US" i="0" dirty="0">
                <a:solidFill>
                  <a:schemeClr val="tx1"/>
                </a:solidFill>
              </a:rPr>
              <a:t>CORTICOSPINAL TRACTS</a:t>
            </a:r>
          </a:p>
          <a:p>
            <a:pPr marL="800100" lvl="1" indent="-342900">
              <a:buFont typeface="Arial" panose="020B0604020202020204" pitchFamily="34" charset="0"/>
              <a:buChar char="•"/>
            </a:pPr>
            <a:r>
              <a:rPr lang="en-US" i="0" dirty="0">
                <a:solidFill>
                  <a:schemeClr val="tx1"/>
                </a:solidFill>
              </a:rPr>
              <a:t>main motor tracts for voluntary muscle activity</a:t>
            </a:r>
          </a:p>
          <a:p>
            <a:pPr marL="800100" lvl="1" indent="-342900">
              <a:buFont typeface="Arial" panose="020B0604020202020204" pitchFamily="34" charset="0"/>
              <a:buChar char="•"/>
            </a:pPr>
            <a:r>
              <a:rPr lang="en-US" i="0" dirty="0">
                <a:solidFill>
                  <a:schemeClr val="tx1"/>
                </a:solidFill>
              </a:rPr>
              <a:t>80-90% decussate to contralateral side</a:t>
            </a:r>
          </a:p>
          <a:p>
            <a:pPr marL="800100" lvl="1" indent="-342900">
              <a:buFont typeface="Arial" panose="020B0604020202020204" pitchFamily="34" charset="0"/>
              <a:buChar char="•"/>
            </a:pPr>
            <a:r>
              <a:rPr lang="en-US" i="0" dirty="0">
                <a:solidFill>
                  <a:schemeClr val="tx1"/>
                </a:solidFill>
              </a:rPr>
              <a:t>10-20% do not decussate</a:t>
            </a:r>
          </a:p>
          <a:p>
            <a:pPr marL="342900" indent="-342900" algn="l">
              <a:buFont typeface="Arial" panose="020B0604020202020204" pitchFamily="34" charset="0"/>
              <a:buChar char="•"/>
            </a:pPr>
            <a:r>
              <a:rPr lang="en-US" i="0" dirty="0">
                <a:solidFill>
                  <a:schemeClr val="tx1"/>
                </a:solidFill>
              </a:rPr>
              <a:t>Therefore, in theory, by voluntarily </a:t>
            </a:r>
            <a:r>
              <a:rPr lang="en-US" i="0" dirty="0"/>
              <a:t>moving the unaffected side, we’re rehabilitating the affected side to some degree</a:t>
            </a:r>
          </a:p>
        </p:txBody>
      </p:sp>
    </p:spTree>
    <p:extLst>
      <p:ext uri="{BB962C8B-B14F-4D97-AF65-F5344CB8AC3E}">
        <p14:creationId xmlns:p14="http://schemas.microsoft.com/office/powerpoint/2010/main" val="4276212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The acute effects of targeted abdominal muscle activation training on spine stability and neuromuscular control</a:t>
            </a:r>
          </a:p>
        </p:txBody>
      </p:sp>
      <p:sp>
        <p:nvSpPr>
          <p:cNvPr id="3" name="Text Placeholder 2"/>
          <p:cNvSpPr>
            <a:spLocks noGrp="1"/>
          </p:cNvSpPr>
          <p:nvPr>
            <p:ph type="body" idx="1"/>
          </p:nvPr>
        </p:nvSpPr>
        <p:spPr>
          <a:xfrm>
            <a:off x="1154955" y="1687134"/>
            <a:ext cx="8825658" cy="3120393"/>
          </a:xfrm>
        </p:spPr>
        <p:txBody>
          <a:bodyPr anchor="t">
            <a:normAutofit/>
          </a:bodyPr>
          <a:lstStyle/>
          <a:p>
            <a:pPr marL="342900" indent="-342900" algn="l">
              <a:buFont typeface="Arial" panose="020B0604020202020204" pitchFamily="34" charset="0"/>
              <a:buChar char="•"/>
            </a:pPr>
            <a:r>
              <a:rPr lang="en-US" i="0" dirty="0"/>
              <a:t>As a group, 5 min of ADIM training did not change spine stability during dynamic movement.</a:t>
            </a:r>
          </a:p>
          <a:p>
            <a:pPr marL="342900" indent="-342900" algn="l">
              <a:buFont typeface="Arial" panose="020B0604020202020204" pitchFamily="34" charset="0"/>
              <a:buChar char="•"/>
            </a:pPr>
            <a:r>
              <a:rPr lang="en-US" i="0" dirty="0"/>
              <a:t>However, those who were most successful in improving </a:t>
            </a:r>
            <a:r>
              <a:rPr lang="en-US" i="0" dirty="0" err="1"/>
              <a:t>TrA</a:t>
            </a:r>
            <a:r>
              <a:rPr lang="en-US" i="0" dirty="0"/>
              <a:t> activation with a 5-min ADIM training session showed the greatest improvements in local dynamic spine stability after training. As such, dynamic spine stability in some individuals may benefit from ADIM training.</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SOUTHWELL ET AL (2016), Journal of </a:t>
            </a:r>
            <a:r>
              <a:rPr lang="en-US" dirty="0" err="1"/>
              <a:t>NeuroEngineering</a:t>
            </a:r>
            <a:r>
              <a:rPr lang="en-US" dirty="0"/>
              <a:t> and Rehabilitation</a:t>
            </a:r>
          </a:p>
        </p:txBody>
      </p:sp>
    </p:spTree>
    <p:extLst>
      <p:ext uri="{BB962C8B-B14F-4D97-AF65-F5344CB8AC3E}">
        <p14:creationId xmlns:p14="http://schemas.microsoft.com/office/powerpoint/2010/main" val="4018858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Overhead Deep Squat Performance Predicts Functional Movement Screen Score</a:t>
            </a:r>
          </a:p>
        </p:txBody>
      </p:sp>
      <p:sp>
        <p:nvSpPr>
          <p:cNvPr id="3" name="Text Placeholder 2"/>
          <p:cNvSpPr>
            <a:spLocks noGrp="1"/>
          </p:cNvSpPr>
          <p:nvPr>
            <p:ph type="body" idx="1"/>
          </p:nvPr>
        </p:nvSpPr>
        <p:spPr>
          <a:xfrm>
            <a:off x="1154955" y="1687134"/>
            <a:ext cx="8825658" cy="3120393"/>
          </a:xfrm>
        </p:spPr>
        <p:txBody>
          <a:bodyPr anchor="t"/>
          <a:lstStyle/>
          <a:p>
            <a:pPr marL="342900" indent="-342900" algn="l">
              <a:buFont typeface="Arial" panose="020B0604020202020204" pitchFamily="34" charset="0"/>
              <a:buChar char="•"/>
            </a:pPr>
            <a:r>
              <a:rPr lang="en-US" i="0" dirty="0"/>
              <a:t>Individuals categorized as low performance as a result of the DS test had lower adjusted FMS™ composite scores (p &lt; 0.001). DS scores were positively correlated with adjusted FMS™ composite scores (ρ = 0.50, p &lt; 0.001)</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CLIFTON ET AL (2016), IJSPT</a:t>
            </a:r>
          </a:p>
        </p:txBody>
      </p:sp>
    </p:spTree>
    <p:extLst>
      <p:ext uri="{BB962C8B-B14F-4D97-AF65-F5344CB8AC3E}">
        <p14:creationId xmlns:p14="http://schemas.microsoft.com/office/powerpoint/2010/main" val="3771229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The back squat: A proposed assessment of functional deficits and technical factors that limit performance</a:t>
            </a:r>
          </a:p>
        </p:txBody>
      </p:sp>
      <p:sp>
        <p:nvSpPr>
          <p:cNvPr id="3" name="Text Placeholder 2"/>
          <p:cNvSpPr>
            <a:spLocks noGrp="1"/>
          </p:cNvSpPr>
          <p:nvPr>
            <p:ph type="body" idx="1"/>
          </p:nvPr>
        </p:nvSpPr>
        <p:spPr>
          <a:xfrm>
            <a:off x="1154955" y="1687134"/>
            <a:ext cx="8825658" cy="3120393"/>
          </a:xfrm>
        </p:spPr>
        <p:txBody>
          <a:bodyPr anchor="t">
            <a:normAutofit/>
          </a:bodyPr>
          <a:lstStyle/>
          <a:p>
            <a:pPr marL="342900" indent="-342900" algn="l">
              <a:buFont typeface="Arial" panose="020B0604020202020204" pitchFamily="34" charset="0"/>
              <a:buChar char="•"/>
            </a:pPr>
            <a:r>
              <a:rPr lang="en-US" i="0" dirty="0"/>
              <a:t>Squat movement pattern is most primal and critical fundamental movements needed to improve sports performance, reduce injury risk, and support lifelong physical activity</a:t>
            </a:r>
          </a:p>
          <a:p>
            <a:pPr marL="342900" indent="-342900" algn="l">
              <a:buFont typeface="Arial" panose="020B0604020202020204" pitchFamily="34" charset="0"/>
              <a:buChar char="•"/>
            </a:pPr>
            <a:r>
              <a:rPr lang="en-US" i="0" dirty="0"/>
              <a:t>Essential ADLs utilizing squat: sitting, lifting, physical activity</a:t>
            </a:r>
          </a:p>
          <a:p>
            <a:pPr marL="342900" indent="-342900" algn="l">
              <a:buFont typeface="Arial" panose="020B0604020202020204" pitchFamily="34" charset="0"/>
              <a:buChar char="•"/>
            </a:pPr>
            <a:r>
              <a:rPr lang="en-US" i="0" dirty="0"/>
              <a:t>Staple exercise to enhance performance and build injury resilience</a:t>
            </a:r>
          </a:p>
          <a:p>
            <a:pPr marL="342900" indent="-342900" algn="l">
              <a:buFont typeface="Arial" panose="020B0604020202020204" pitchFamily="34" charset="0"/>
              <a:buChar char="•"/>
            </a:pPr>
            <a:r>
              <a:rPr lang="en-US" i="0" dirty="0"/>
              <a:t>Back squat is a preliminary </a:t>
            </a:r>
            <a:r>
              <a:rPr lang="en-US" i="0" u="sng" dirty="0"/>
              <a:t>test</a:t>
            </a:r>
            <a:r>
              <a:rPr lang="en-US" i="0" dirty="0"/>
              <a:t> to assess neuromuscular control, strength, stability, and mobility in the kinetic chain</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MYER, MCGILL, ET AL (2014), Strength Cond J</a:t>
            </a:r>
          </a:p>
        </p:txBody>
      </p:sp>
    </p:spTree>
    <p:extLst>
      <p:ext uri="{BB962C8B-B14F-4D97-AF65-F5344CB8AC3E}">
        <p14:creationId xmlns:p14="http://schemas.microsoft.com/office/powerpoint/2010/main" val="1729209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EE6BA5-6C12-42E0-BF7D-50291540BDB7}"/>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FA249456-F77F-43EE-AAC4-19E07E586621}"/>
              </a:ext>
            </a:extLst>
          </p:cNvPr>
          <p:cNvPicPr>
            <a:picLocks noChangeAspect="1"/>
          </p:cNvPicPr>
          <p:nvPr/>
        </p:nvPicPr>
        <p:blipFill>
          <a:blip r:embed="rId2"/>
          <a:stretch>
            <a:fillRect/>
          </a:stretch>
        </p:blipFill>
        <p:spPr>
          <a:xfrm>
            <a:off x="2744338" y="814096"/>
            <a:ext cx="5715000" cy="5715000"/>
          </a:xfrm>
          <a:prstGeom prst="rect">
            <a:avLst/>
          </a:prstGeom>
        </p:spPr>
      </p:pic>
      <p:sp>
        <p:nvSpPr>
          <p:cNvPr id="2" name="Title 1"/>
          <p:cNvSpPr>
            <a:spLocks noGrp="1"/>
          </p:cNvSpPr>
          <p:nvPr>
            <p:ph type="title"/>
          </p:nvPr>
        </p:nvSpPr>
        <p:spPr>
          <a:xfrm>
            <a:off x="1154956" y="1071570"/>
            <a:ext cx="8101011" cy="819150"/>
          </a:xfrm>
        </p:spPr>
        <p:txBody>
          <a:bodyPr>
            <a:normAutofit/>
          </a:bodyPr>
          <a:lstStyle/>
          <a:p>
            <a:pPr algn="ctr"/>
            <a:r>
              <a:rPr lang="en-US" sz="3600" i="0" dirty="0"/>
              <a:t>Joint by joint analysis</a:t>
            </a:r>
          </a:p>
        </p:txBody>
      </p:sp>
    </p:spTree>
    <p:extLst>
      <p:ext uri="{BB962C8B-B14F-4D97-AF65-F5344CB8AC3E}">
        <p14:creationId xmlns:p14="http://schemas.microsoft.com/office/powerpoint/2010/main" val="420499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1259506"/>
          </a:xfrm>
        </p:spPr>
        <p:txBody>
          <a:bodyPr>
            <a:normAutofit/>
          </a:bodyPr>
          <a:lstStyle/>
          <a:p>
            <a:pPr algn="l"/>
            <a:r>
              <a:rPr lang="en-US" sz="3600" i="0" dirty="0"/>
              <a:t>Manipulation without rehab = negligence (Malpractice?)</a:t>
            </a:r>
          </a:p>
        </p:txBody>
      </p:sp>
      <p:sp>
        <p:nvSpPr>
          <p:cNvPr id="3" name="Text Placeholder 2"/>
          <p:cNvSpPr>
            <a:spLocks noGrp="1"/>
          </p:cNvSpPr>
          <p:nvPr>
            <p:ph type="body" idx="1"/>
          </p:nvPr>
        </p:nvSpPr>
        <p:spPr>
          <a:xfrm>
            <a:off x="1154955" y="2331076"/>
            <a:ext cx="8825658" cy="3322749"/>
          </a:xfrm>
        </p:spPr>
        <p:txBody>
          <a:bodyPr anchor="t">
            <a:normAutofit/>
          </a:bodyPr>
          <a:lstStyle/>
          <a:p>
            <a:pPr marL="342900" indent="-342900" algn="l">
              <a:buFont typeface="Arial" panose="020B0604020202020204" pitchFamily="34" charset="0"/>
              <a:buChar char="•"/>
            </a:pPr>
            <a:r>
              <a:rPr lang="en-US" i="0" dirty="0"/>
              <a:t>Joint restrictions decrease motion causing static stability</a:t>
            </a:r>
          </a:p>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Manipulation restores mobility, thus disconnect between stable muscles and mobile joints and brain – static stability lost</a:t>
            </a:r>
          </a:p>
          <a:p>
            <a:pPr marL="342900" indent="-342900" algn="l">
              <a:buFont typeface="Arial" panose="020B0604020202020204" pitchFamily="34" charset="0"/>
              <a:buChar char="•"/>
            </a:pPr>
            <a:endParaRPr lang="en-US" i="0" dirty="0"/>
          </a:p>
          <a:p>
            <a:pPr marL="342900" indent="-342900" algn="l">
              <a:buFont typeface="Arial" panose="020B0604020202020204" pitchFamily="34" charset="0"/>
              <a:buChar char="•"/>
            </a:pPr>
            <a:r>
              <a:rPr lang="en-US" i="0" dirty="0"/>
              <a:t>Rehab promotes dynamic stability, restores </a:t>
            </a:r>
            <a:r>
              <a:rPr lang="en-US" i="0" dirty="0" err="1"/>
              <a:t>tensegrity</a:t>
            </a:r>
            <a:r>
              <a:rPr lang="en-US" i="0" dirty="0"/>
              <a:t> model</a:t>
            </a:r>
          </a:p>
        </p:txBody>
      </p:sp>
    </p:spTree>
    <p:extLst>
      <p:ext uri="{BB962C8B-B14F-4D97-AF65-F5344CB8AC3E}">
        <p14:creationId xmlns:p14="http://schemas.microsoft.com/office/powerpoint/2010/main" val="169841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a:bodyPr>
          <a:lstStyle/>
          <a:p>
            <a:pPr algn="l"/>
            <a:r>
              <a:rPr lang="en-US" sz="3600" i="0" dirty="0"/>
              <a:t>Wound healing phases</a:t>
            </a:r>
          </a:p>
        </p:txBody>
      </p:sp>
      <p:sp>
        <p:nvSpPr>
          <p:cNvPr id="3" name="Text Placeholder 2"/>
          <p:cNvSpPr>
            <a:spLocks noGrp="1"/>
          </p:cNvSpPr>
          <p:nvPr>
            <p:ph type="body" idx="1"/>
          </p:nvPr>
        </p:nvSpPr>
        <p:spPr>
          <a:xfrm>
            <a:off x="1154955" y="1757082"/>
            <a:ext cx="8825658" cy="3896743"/>
          </a:xfrm>
        </p:spPr>
        <p:txBody>
          <a:bodyPr anchor="t">
            <a:normAutofit/>
          </a:bodyPr>
          <a:lstStyle/>
          <a:p>
            <a:pPr marL="342900" indent="-342900" algn="l">
              <a:buFont typeface="Arial" panose="020B0604020202020204" pitchFamily="34" charset="0"/>
              <a:buChar char="•"/>
            </a:pPr>
            <a:r>
              <a:rPr lang="en-US" i="0" dirty="0">
                <a:solidFill>
                  <a:schemeClr val="tx1"/>
                </a:solidFill>
              </a:rPr>
              <a:t>Inflammatory</a:t>
            </a:r>
          </a:p>
          <a:p>
            <a:pPr marL="800100" lvl="1" indent="-342900">
              <a:buFont typeface="Arial" panose="020B0604020202020204" pitchFamily="34" charset="0"/>
              <a:buChar char="•"/>
            </a:pPr>
            <a:r>
              <a:rPr lang="en-US" dirty="0">
                <a:solidFill>
                  <a:schemeClr val="tx1"/>
                </a:solidFill>
              </a:rPr>
              <a:t>0-7 days</a:t>
            </a: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Proliferative</a:t>
            </a:r>
          </a:p>
          <a:p>
            <a:pPr marL="800100" lvl="1" indent="-342900">
              <a:buFont typeface="Arial" panose="020B0604020202020204" pitchFamily="34" charset="0"/>
              <a:buChar char="•"/>
            </a:pPr>
            <a:r>
              <a:rPr lang="en-US" dirty="0">
                <a:solidFill>
                  <a:schemeClr val="tx1"/>
                </a:solidFill>
              </a:rPr>
              <a:t>5-21 days</a:t>
            </a: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Maturation</a:t>
            </a:r>
          </a:p>
          <a:p>
            <a:pPr marL="800100" lvl="1" indent="-342900">
              <a:buFont typeface="Arial" panose="020B0604020202020204" pitchFamily="34" charset="0"/>
              <a:buChar char="•"/>
            </a:pPr>
            <a:r>
              <a:rPr lang="en-US" dirty="0">
                <a:solidFill>
                  <a:schemeClr val="tx1"/>
                </a:solidFill>
              </a:rPr>
              <a:t>20 days to up to 2 years</a:t>
            </a:r>
            <a:endParaRPr lang="en-US" i="0" dirty="0">
              <a:solidFill>
                <a:schemeClr val="tx1"/>
              </a:solidFill>
            </a:endParaRPr>
          </a:p>
        </p:txBody>
      </p:sp>
    </p:spTree>
    <p:extLst>
      <p:ext uri="{BB962C8B-B14F-4D97-AF65-F5344CB8AC3E}">
        <p14:creationId xmlns:p14="http://schemas.microsoft.com/office/powerpoint/2010/main" val="152486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85512"/>
          </a:xfrm>
        </p:spPr>
        <p:txBody>
          <a:bodyPr>
            <a:normAutofit/>
          </a:bodyPr>
          <a:lstStyle/>
          <a:p>
            <a:pPr algn="l"/>
            <a:r>
              <a:rPr lang="en-US" sz="3600" i="0" dirty="0"/>
              <a:t>Inflammatory phase</a:t>
            </a:r>
          </a:p>
        </p:txBody>
      </p:sp>
      <p:sp>
        <p:nvSpPr>
          <p:cNvPr id="3" name="Text Placeholder 2"/>
          <p:cNvSpPr>
            <a:spLocks noGrp="1"/>
          </p:cNvSpPr>
          <p:nvPr>
            <p:ph type="body" idx="1"/>
          </p:nvPr>
        </p:nvSpPr>
        <p:spPr>
          <a:xfrm>
            <a:off x="1154955" y="1757082"/>
            <a:ext cx="8825658" cy="4572000"/>
          </a:xfrm>
        </p:spPr>
        <p:txBody>
          <a:bodyPr anchor="t">
            <a:normAutofit/>
          </a:bodyPr>
          <a:lstStyle/>
          <a:p>
            <a:pPr marL="342900" indent="-342900" algn="l">
              <a:buFont typeface="Arial" panose="020B0604020202020204" pitchFamily="34" charset="0"/>
              <a:buChar char="•"/>
            </a:pPr>
            <a:r>
              <a:rPr lang="en-US" i="0" dirty="0">
                <a:solidFill>
                  <a:schemeClr val="tx1"/>
                </a:solidFill>
              </a:rPr>
              <a:t>Clot formation</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Fibrin, fibronectin, and collagen deposited – type III</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Migration of PMNs</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Proteolytic enzymes for wound debridement</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err="1">
                <a:solidFill>
                  <a:schemeClr val="tx1"/>
                </a:solidFill>
              </a:rPr>
              <a:t>Pericytes</a:t>
            </a:r>
            <a:r>
              <a:rPr lang="en-US" i="0" dirty="0">
                <a:solidFill>
                  <a:schemeClr val="tx1"/>
                </a:solidFill>
              </a:rPr>
              <a:t> and fibroblasts divide</a:t>
            </a:r>
          </a:p>
          <a:p>
            <a:pPr marL="342900" indent="-342900" algn="l">
              <a:buFont typeface="Arial" panose="020B0604020202020204" pitchFamily="34" charset="0"/>
              <a:buChar char="•"/>
            </a:pPr>
            <a:endParaRPr lang="en-US" i="0" dirty="0">
              <a:solidFill>
                <a:schemeClr val="tx1"/>
              </a:solidFill>
            </a:endParaRPr>
          </a:p>
          <a:p>
            <a:pPr marL="342900" indent="-342900" algn="l">
              <a:buFont typeface="Arial" panose="020B0604020202020204" pitchFamily="34" charset="0"/>
              <a:buChar char="•"/>
            </a:pPr>
            <a:r>
              <a:rPr lang="en-US" i="0" dirty="0">
                <a:solidFill>
                  <a:schemeClr val="tx1"/>
                </a:solidFill>
              </a:rPr>
              <a:t>pain ≠ inflammation</a:t>
            </a:r>
          </a:p>
          <a:p>
            <a:pPr marL="342900" indent="-342900" algn="l">
              <a:buFont typeface="Arial" panose="020B0604020202020204" pitchFamily="34" charset="0"/>
              <a:buChar char="•"/>
            </a:pPr>
            <a:endParaRPr lang="en-US" i="0" dirty="0">
              <a:solidFill>
                <a:schemeClr val="tx1"/>
              </a:solidFill>
            </a:endParaRPr>
          </a:p>
        </p:txBody>
      </p:sp>
    </p:spTree>
    <p:extLst>
      <p:ext uri="{BB962C8B-B14F-4D97-AF65-F5344CB8AC3E}">
        <p14:creationId xmlns:p14="http://schemas.microsoft.com/office/powerpoint/2010/main" val="155914473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46632</TotalTime>
  <Words>4052</Words>
  <Application>Microsoft Office PowerPoint</Application>
  <PresentationFormat>Widescreen</PresentationFormat>
  <Paragraphs>606</Paragraphs>
  <Slides>64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Century Gothic</vt:lpstr>
      <vt:lpstr>Corbel</vt:lpstr>
      <vt:lpstr>Wingdings 3</vt:lpstr>
      <vt:lpstr>Headlines</vt:lpstr>
      <vt:lpstr>Rehabilitation, mobility techniques, and IASTM</vt:lpstr>
      <vt:lpstr>Pain Threshold</vt:lpstr>
      <vt:lpstr>Basis for Functional Rehabilitation</vt:lpstr>
      <vt:lpstr>Abnormal Motor Control</vt:lpstr>
      <vt:lpstr>THE 80% - why rehab?</vt:lpstr>
      <vt:lpstr>Basic mechanisms of injury</vt:lpstr>
      <vt:lpstr>Manipulation without rehab = negligence (Malpractice?)</vt:lpstr>
      <vt:lpstr>Wound healing phases</vt:lpstr>
      <vt:lpstr>Inflammatory phase</vt:lpstr>
      <vt:lpstr>Proliferative phase</vt:lpstr>
      <vt:lpstr>MATURATION PHASES</vt:lpstr>
      <vt:lpstr>Pain ≠ inflammation - Tendinosis</vt:lpstr>
      <vt:lpstr>Modifications of healing response</vt:lpstr>
      <vt:lpstr>Holistic Treatment</vt:lpstr>
      <vt:lpstr>Holistic Treatment</vt:lpstr>
      <vt:lpstr>SUBLUXATION  COMPLEX</vt:lpstr>
      <vt:lpstr>PowerPoint Presentation</vt:lpstr>
      <vt:lpstr>PowerPoint Presentation</vt:lpstr>
      <vt:lpstr>Comparison of spinal manipulation methods and usual medical care for acute and subacute low back pain: a randomized clinical trial.</vt:lpstr>
      <vt:lpstr>MANUAL AND INSTRUMENT APPLIED CERVICAL MANIPULATION FOR MECHANICAL NECK PAIN: A RANDOMIZED CONTROLLED TRIAL</vt:lpstr>
      <vt:lpstr>The Neuromuscular Response to Spinal Manipulation in the Presence of Pain.</vt:lpstr>
      <vt:lpstr>Holistic Treatment</vt:lpstr>
      <vt:lpstr>Fascia</vt:lpstr>
      <vt:lpstr>PowerPoint Presentation</vt:lpstr>
      <vt:lpstr>PowerPoint Presentation</vt:lpstr>
      <vt:lpstr>Myofascial Release Techniques </vt:lpstr>
      <vt:lpstr>IASTM &amp; Cyriax</vt:lpstr>
      <vt:lpstr>IASTM</vt:lpstr>
      <vt:lpstr>IASTM Technique</vt:lpstr>
      <vt:lpstr>contraindications</vt:lpstr>
      <vt:lpstr>contraindications</vt:lpstr>
      <vt:lpstr>Common usage</vt:lpstr>
      <vt:lpstr>TREATMENT phases</vt:lpstr>
      <vt:lpstr>Acute vs. chronic</vt:lpstr>
      <vt:lpstr>Fascial Manipulation® for chronic aspecific low back pain: a single blinded randomized controlled trial</vt:lpstr>
      <vt:lpstr>Acute Effects of Instrument Assisted Soft Tissue Mobilization for Improving Posterior Shoulder Range of Motion in Collegiate Baseball Players</vt:lpstr>
      <vt:lpstr>Spinal manipulative therapy, Graston technique® and placebo for non-specific thoracic spine pain: a randomized controlled trial</vt:lpstr>
      <vt:lpstr>TREATMENT CONSIDERATIONS</vt:lpstr>
      <vt:lpstr>ASSESSMENT &amp; TREATMENT METHODS</vt:lpstr>
      <vt:lpstr>Specialized tests and treatments</vt:lpstr>
      <vt:lpstr>Self MFR: Foam Roller, lacrosse ball</vt:lpstr>
      <vt:lpstr>Acute Effects of Self-Myofascial Release Using a Foam Roller on Arterial Function</vt:lpstr>
      <vt:lpstr>Is Self Myofascial Release an Effective Pre-exercise and Recovery Strategy? A Literature Review</vt:lpstr>
      <vt:lpstr>The Effects of Self-Myofascial Release Using a Foam Roll or Roller Massager on Joint Range of Motion, Muscle Recovery, and Performance: A Systematic Review</vt:lpstr>
      <vt:lpstr>Holistic Treatment</vt:lpstr>
      <vt:lpstr>Abnormal Motor Control</vt:lpstr>
      <vt:lpstr>Abnormal Motor Control</vt:lpstr>
      <vt:lpstr>Vladimir Janda (1928 – 2002)</vt:lpstr>
      <vt:lpstr>Key areas of proprioception</vt:lpstr>
      <vt:lpstr>POSTURAL MUSCLES</vt:lpstr>
      <vt:lpstr>PHASIC MUSCLES</vt:lpstr>
      <vt:lpstr>UPPER CROSSED SYNDROME</vt:lpstr>
      <vt:lpstr>LOWER CROSSED SYNDROME</vt:lpstr>
      <vt:lpstr>LAYER SYNDROME</vt:lpstr>
      <vt:lpstr>Janda’s approach</vt:lpstr>
      <vt:lpstr>The body is an orchestra!</vt:lpstr>
      <vt:lpstr>PowerPoint Presentation</vt:lpstr>
      <vt:lpstr>Why warm up?</vt:lpstr>
      <vt:lpstr>Generalized Warm-up Routine:</vt:lpstr>
      <vt:lpstr>When do we start rehab?</vt:lpstr>
      <vt:lpstr>The acute effects of targeted abdominal muscle activation training on spine stability and neuromuscular control</vt:lpstr>
      <vt:lpstr>Overhead Deep Squat Performance Predicts Functional Movement Screen Score</vt:lpstr>
      <vt:lpstr>The back squat: A proposed assessment of functional deficits and technical factors that limit performance</vt:lpstr>
      <vt:lpstr>Joint by joint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mobility techniques, and IASTM</dc:title>
  <dc:creator>Brandon Aucker</dc:creator>
  <cp:lastModifiedBy>Kris Fetterman</cp:lastModifiedBy>
  <cp:revision>261</cp:revision>
  <dcterms:created xsi:type="dcterms:W3CDTF">2016-06-13T21:05:21Z</dcterms:created>
  <dcterms:modified xsi:type="dcterms:W3CDTF">2019-08-02T11:29:44Z</dcterms:modified>
</cp:coreProperties>
</file>