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94" r:id="rId1"/>
  </p:sldMasterIdLst>
  <p:notesMasterIdLst>
    <p:notesMasterId r:id="rId30"/>
  </p:notesMasterIdLst>
  <p:sldIdLst>
    <p:sldId id="315" r:id="rId2"/>
    <p:sldId id="441" r:id="rId3"/>
    <p:sldId id="365" r:id="rId4"/>
    <p:sldId id="361" r:id="rId5"/>
    <p:sldId id="319" r:id="rId6"/>
    <p:sldId id="363" r:id="rId7"/>
    <p:sldId id="366" r:id="rId8"/>
    <p:sldId id="364" r:id="rId9"/>
    <p:sldId id="367" r:id="rId10"/>
    <p:sldId id="320" r:id="rId11"/>
    <p:sldId id="371" r:id="rId12"/>
    <p:sldId id="368" r:id="rId13"/>
    <p:sldId id="372" r:id="rId14"/>
    <p:sldId id="369" r:id="rId15"/>
    <p:sldId id="374" r:id="rId16"/>
    <p:sldId id="370" r:id="rId17"/>
    <p:sldId id="375" r:id="rId18"/>
    <p:sldId id="321" r:id="rId19"/>
    <p:sldId id="378" r:id="rId20"/>
    <p:sldId id="376" r:id="rId21"/>
    <p:sldId id="379" r:id="rId22"/>
    <p:sldId id="377" r:id="rId23"/>
    <p:sldId id="380" r:id="rId24"/>
    <p:sldId id="430" r:id="rId25"/>
    <p:sldId id="431" r:id="rId26"/>
    <p:sldId id="433" r:id="rId27"/>
    <p:sldId id="392" r:id="rId28"/>
    <p:sldId id="39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hab Seminar" id="{BB44AFED-40BC-477A-A2E3-F6AF70F15A25}">
          <p14:sldIdLst/>
        </p14:section>
        <p14:section name="Joint Restrictions" id="{771B06EF-8F13-48A5-8D34-E115C22812BF}">
          <p14:sldIdLst/>
        </p14:section>
        <p14:section name="Myofascial Adhesions" id="{351D54EB-E579-415F-B9E1-321B90E11E29}">
          <p14:sldIdLst/>
        </p14:section>
        <p14:section name="Rehab" id="{C3AFFB3F-0F53-40CA-A504-C5F254DD5B75}">
          <p14:sldIdLst>
            <p14:sldId id="315"/>
            <p14:sldId id="441"/>
            <p14:sldId id="365"/>
            <p14:sldId id="361"/>
            <p14:sldId id="319"/>
            <p14:sldId id="363"/>
            <p14:sldId id="366"/>
            <p14:sldId id="364"/>
            <p14:sldId id="367"/>
            <p14:sldId id="320"/>
            <p14:sldId id="371"/>
            <p14:sldId id="368"/>
            <p14:sldId id="372"/>
            <p14:sldId id="369"/>
            <p14:sldId id="374"/>
            <p14:sldId id="370"/>
            <p14:sldId id="375"/>
            <p14:sldId id="321"/>
            <p14:sldId id="378"/>
            <p14:sldId id="376"/>
            <p14:sldId id="379"/>
            <p14:sldId id="377"/>
            <p14:sldId id="380"/>
            <p14:sldId id="430"/>
            <p14:sldId id="431"/>
            <p14:sldId id="433"/>
            <p14:sldId id="392"/>
            <p14:sldId id="39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Aucker" initials="BA" lastIdx="9" clrIdx="0">
    <p:extLst>
      <p:ext uri="{19B8F6BF-5375-455C-9EA6-DF929625EA0E}">
        <p15:presenceInfo xmlns:p15="http://schemas.microsoft.com/office/powerpoint/2012/main" userId="fb3afc5a97887d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356" autoAdjust="0"/>
  </p:normalViewPr>
  <p:slideViewPr>
    <p:cSldViewPr snapToGrid="0">
      <p:cViewPr varScale="1">
        <p:scale>
          <a:sx n="59" d="100"/>
          <a:sy n="59" d="100"/>
        </p:scale>
        <p:origin x="16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C8715-2EF9-4284-965D-EC58A2AFFE1D}" type="datetimeFigureOut">
              <a:rPr lang="en-US" smtClean="0"/>
              <a:t>8/1/2019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4C398-A190-425C-B56F-C3D6FA367683}" type="slidenum">
              <a:rPr lang="en-US" smtClean="0"/>
              <a:t>‹#›</a:t>
            </a:fld>
            <a:endParaRPr lang="en-US"/>
          </a:p>
        </p:txBody>
      </p:sp>
    </p:spTree>
    <p:extLst>
      <p:ext uri="{BB962C8B-B14F-4D97-AF65-F5344CB8AC3E}">
        <p14:creationId xmlns:p14="http://schemas.microsoft.com/office/powerpoint/2010/main" val="125351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 McGill</a:t>
            </a:r>
          </a:p>
          <a:p>
            <a:r>
              <a:rPr lang="en-US" sz="1200" b="0" i="0" u="none" strike="noStrike" kern="1200" baseline="0" dirty="0">
                <a:solidFill>
                  <a:schemeClr val="tx1"/>
                </a:solidFill>
                <a:latin typeface="+mn-lt"/>
                <a:ea typeface="+mn-ea"/>
                <a:cs typeface="+mn-cs"/>
              </a:rPr>
              <a:t>Back squat 1 and 2 – 1 assesses functional deficits, 2 proposes training techniques</a:t>
            </a:r>
            <a:endParaRPr lang="en-US" dirty="0"/>
          </a:p>
        </p:txBody>
      </p:sp>
      <p:sp>
        <p:nvSpPr>
          <p:cNvPr id="4" name="Slide Number Placeholder 3"/>
          <p:cNvSpPr>
            <a:spLocks noGrp="1"/>
          </p:cNvSpPr>
          <p:nvPr>
            <p:ph type="sldNum" sz="quarter" idx="10"/>
          </p:nvPr>
        </p:nvSpPr>
        <p:spPr/>
        <p:txBody>
          <a:bodyPr/>
          <a:lstStyle/>
          <a:p>
            <a:fld id="{68D4C398-A190-425C-B56F-C3D6FA367683}" type="slidenum">
              <a:rPr lang="en-US" smtClean="0"/>
              <a:t>1</a:t>
            </a:fld>
            <a:endParaRPr lang="en-US"/>
          </a:p>
        </p:txBody>
      </p:sp>
    </p:spTree>
    <p:extLst>
      <p:ext uri="{BB962C8B-B14F-4D97-AF65-F5344CB8AC3E}">
        <p14:creationId xmlns:p14="http://schemas.microsoft.com/office/powerpoint/2010/main" val="350084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21</a:t>
            </a:fld>
            <a:endParaRPr lang="en-US"/>
          </a:p>
        </p:txBody>
      </p:sp>
    </p:spTree>
    <p:extLst>
      <p:ext uri="{BB962C8B-B14F-4D97-AF65-F5344CB8AC3E}">
        <p14:creationId xmlns:p14="http://schemas.microsoft.com/office/powerpoint/2010/main" val="161283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22</a:t>
            </a:fld>
            <a:endParaRPr lang="en-US"/>
          </a:p>
        </p:txBody>
      </p:sp>
    </p:spTree>
    <p:extLst>
      <p:ext uri="{BB962C8B-B14F-4D97-AF65-F5344CB8AC3E}">
        <p14:creationId xmlns:p14="http://schemas.microsoft.com/office/powerpoint/2010/main" val="3454006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23</a:t>
            </a:fld>
            <a:endParaRPr lang="en-US"/>
          </a:p>
        </p:txBody>
      </p:sp>
    </p:spTree>
    <p:extLst>
      <p:ext uri="{BB962C8B-B14F-4D97-AF65-F5344CB8AC3E}">
        <p14:creationId xmlns:p14="http://schemas.microsoft.com/office/powerpoint/2010/main" val="146098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650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84615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6906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3755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5</a:t>
            </a:fld>
            <a:endParaRPr lang="en-US"/>
          </a:p>
        </p:txBody>
      </p:sp>
    </p:spTree>
    <p:extLst>
      <p:ext uri="{BB962C8B-B14F-4D97-AF65-F5344CB8AC3E}">
        <p14:creationId xmlns:p14="http://schemas.microsoft.com/office/powerpoint/2010/main" val="198996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6</a:t>
            </a:fld>
            <a:endParaRPr lang="en-US"/>
          </a:p>
        </p:txBody>
      </p:sp>
    </p:spTree>
    <p:extLst>
      <p:ext uri="{BB962C8B-B14F-4D97-AF65-F5344CB8AC3E}">
        <p14:creationId xmlns:p14="http://schemas.microsoft.com/office/powerpoint/2010/main" val="198850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7</a:t>
            </a:fld>
            <a:endParaRPr lang="en-US"/>
          </a:p>
        </p:txBody>
      </p:sp>
    </p:spTree>
    <p:extLst>
      <p:ext uri="{BB962C8B-B14F-4D97-AF65-F5344CB8AC3E}">
        <p14:creationId xmlns:p14="http://schemas.microsoft.com/office/powerpoint/2010/main" val="344260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8</a:t>
            </a:fld>
            <a:endParaRPr lang="en-US"/>
          </a:p>
        </p:txBody>
      </p:sp>
    </p:spTree>
    <p:extLst>
      <p:ext uri="{BB962C8B-B14F-4D97-AF65-F5344CB8AC3E}">
        <p14:creationId xmlns:p14="http://schemas.microsoft.com/office/powerpoint/2010/main" val="193709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9</a:t>
            </a:fld>
            <a:endParaRPr lang="en-US"/>
          </a:p>
        </p:txBody>
      </p:sp>
    </p:spTree>
    <p:extLst>
      <p:ext uri="{BB962C8B-B14F-4D97-AF65-F5344CB8AC3E}">
        <p14:creationId xmlns:p14="http://schemas.microsoft.com/office/powerpoint/2010/main" val="111009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18</a:t>
            </a:fld>
            <a:endParaRPr lang="en-US"/>
          </a:p>
        </p:txBody>
      </p:sp>
    </p:spTree>
    <p:extLst>
      <p:ext uri="{BB962C8B-B14F-4D97-AF65-F5344CB8AC3E}">
        <p14:creationId xmlns:p14="http://schemas.microsoft.com/office/powerpoint/2010/main" val="254396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19</a:t>
            </a:fld>
            <a:endParaRPr lang="en-US"/>
          </a:p>
        </p:txBody>
      </p:sp>
    </p:spTree>
    <p:extLst>
      <p:ext uri="{BB962C8B-B14F-4D97-AF65-F5344CB8AC3E}">
        <p14:creationId xmlns:p14="http://schemas.microsoft.com/office/powerpoint/2010/main" val="170443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8D4C398-A190-425C-B56F-C3D6FA367683}" type="slidenum">
              <a:rPr lang="en-US" smtClean="0"/>
              <a:t>20</a:t>
            </a:fld>
            <a:endParaRPr lang="en-US"/>
          </a:p>
        </p:txBody>
      </p:sp>
    </p:spTree>
    <p:extLst>
      <p:ext uri="{BB962C8B-B14F-4D97-AF65-F5344CB8AC3E}">
        <p14:creationId xmlns:p14="http://schemas.microsoft.com/office/powerpoint/2010/main" val="254804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4AAD347D-5ACD-4C99-B74B-A9C85AD731AF}" type="datetimeFigureOut">
              <a:rPr lang="en-US" smtClean="0"/>
              <a:t>8/1/2019</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D57F1E4F-1CFF-5643-939E-02111984F565}" type="slidenum">
              <a:rPr lang="en-US" smtClean="0"/>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369608"/>
      </p:ext>
    </p:extLst>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4146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4509A250-FF31-4206-8172-F9D3106AACB1}" type="datetimeFigureOut">
              <a:rPr lang="en-US" smtClean="0"/>
              <a:t>8/1/2019</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D57F1E4F-1CFF-5643-939E-02111984F565}"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76769"/>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717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4509A250-FF31-4206-8172-F9D3106AACB1}" type="datetimeFigureOut">
              <a:rPr lang="en-US" smtClean="0"/>
              <a:t>8/1/2019</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D57F1E4F-1CFF-5643-939E-02111984F565}" type="slidenum">
              <a:rPr lang="en-US" smtClean="0"/>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459910"/>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8/1/2019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011626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8/1/2019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263033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897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8/1/2019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87523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37549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851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4509A250-FF31-4206-8172-F9D3106AACB1}" type="datetimeFigureOut">
              <a:rPr lang="en-US" smtClean="0"/>
              <a:t>8/1/2019</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D57F1E4F-1CFF-5643-939E-02111984F565}" type="slidenum">
              <a:rPr lang="en-US" smtClean="0"/>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18752"/>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hf sldNum="0"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2000" b="1" i="0" dirty="0"/>
              <a:t>The back squat: A proposed assessment of functional deficits and technical factors that limit performance</a:t>
            </a:r>
          </a:p>
        </p:txBody>
      </p:sp>
      <p:sp>
        <p:nvSpPr>
          <p:cNvPr id="3" name="Text Placeholder 2"/>
          <p:cNvSpPr>
            <a:spLocks noGrp="1"/>
          </p:cNvSpPr>
          <p:nvPr>
            <p:ph type="body" idx="1"/>
          </p:nvPr>
        </p:nvSpPr>
        <p:spPr>
          <a:xfrm>
            <a:off x="1154955" y="1687134"/>
            <a:ext cx="8825658" cy="3120393"/>
          </a:xfrm>
        </p:spPr>
        <p:txBody>
          <a:bodyPr anchor="t">
            <a:normAutofit/>
          </a:bodyPr>
          <a:lstStyle/>
          <a:p>
            <a:pPr marL="342900" indent="-342900" algn="l">
              <a:buFont typeface="Arial" panose="020B0604020202020204" pitchFamily="34" charset="0"/>
              <a:buChar char="•"/>
            </a:pPr>
            <a:r>
              <a:rPr lang="en-US" i="0" dirty="0"/>
              <a:t>Squat movement pattern is most primal and critical fundamental movements needed to improve sports performance, reduce injury risk, and support lifelong physical activity</a:t>
            </a:r>
          </a:p>
          <a:p>
            <a:pPr marL="342900" indent="-342900" algn="l">
              <a:buFont typeface="Arial" panose="020B0604020202020204" pitchFamily="34" charset="0"/>
              <a:buChar char="•"/>
            </a:pPr>
            <a:r>
              <a:rPr lang="en-US" i="0" dirty="0"/>
              <a:t>Essential ADLs utilizing squat: sitting, lifting, physical activity</a:t>
            </a:r>
          </a:p>
          <a:p>
            <a:pPr marL="342900" indent="-342900" algn="l">
              <a:buFont typeface="Arial" panose="020B0604020202020204" pitchFamily="34" charset="0"/>
              <a:buChar char="•"/>
            </a:pPr>
            <a:r>
              <a:rPr lang="en-US" i="0" dirty="0"/>
              <a:t>Staple exercise to enhance performance and build injury resilience</a:t>
            </a:r>
          </a:p>
          <a:p>
            <a:pPr marL="342900" indent="-342900" algn="l">
              <a:buFont typeface="Arial" panose="020B0604020202020204" pitchFamily="34" charset="0"/>
              <a:buChar char="•"/>
            </a:pPr>
            <a:r>
              <a:rPr lang="en-US" i="0" dirty="0"/>
              <a:t>Back squat is a preliminary </a:t>
            </a:r>
            <a:r>
              <a:rPr lang="en-US" i="0" u="sng" dirty="0"/>
              <a:t>test</a:t>
            </a:r>
            <a:r>
              <a:rPr lang="en-US" i="0" dirty="0"/>
              <a:t> to assess neuromuscular control, strength, stability, and mobility in the kinetic chain</a:t>
            </a:r>
          </a:p>
        </p:txBody>
      </p:sp>
      <p:sp>
        <p:nvSpPr>
          <p:cNvPr id="4" name="TextBox 3"/>
          <p:cNvSpPr txBox="1"/>
          <p:nvPr/>
        </p:nvSpPr>
        <p:spPr>
          <a:xfrm>
            <a:off x="1154956" y="4807527"/>
            <a:ext cx="8825657" cy="369332"/>
          </a:xfrm>
          <a:prstGeom prst="rect">
            <a:avLst/>
          </a:prstGeom>
          <a:noFill/>
        </p:spPr>
        <p:txBody>
          <a:bodyPr wrap="square" rtlCol="0">
            <a:spAutoFit/>
          </a:bodyPr>
          <a:lstStyle/>
          <a:p>
            <a:r>
              <a:rPr lang="en-US" dirty="0"/>
              <a:t>MYER, MCGILL, ET AL (2014), Strength Cond J</a:t>
            </a:r>
          </a:p>
        </p:txBody>
      </p:sp>
    </p:spTree>
    <p:extLst>
      <p:ext uri="{BB962C8B-B14F-4D97-AF65-F5344CB8AC3E}">
        <p14:creationId xmlns:p14="http://schemas.microsoft.com/office/powerpoint/2010/main" val="172920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3"/>
            <a:ext cx="8825658" cy="4570231"/>
          </a:xfrm>
        </p:spPr>
        <p:txBody>
          <a:bodyPr anchor="t">
            <a:normAutofit/>
          </a:bodyPr>
          <a:lstStyle/>
          <a:p>
            <a:pPr algn="l"/>
            <a:r>
              <a:rPr lang="en-US" i="0" dirty="0"/>
              <a:t>4. Hips: </a:t>
            </a:r>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marL="342900" indent="-342900" algn="l">
              <a:buFont typeface="Arial" panose="020B0604020202020204" pitchFamily="34" charset="0"/>
              <a:buChar char="•"/>
            </a:pPr>
            <a:r>
              <a:rPr lang="en-US" i="0" dirty="0"/>
              <a:t>Twisting or decreased mobility</a:t>
            </a:r>
          </a:p>
          <a:p>
            <a:pPr marL="342900" indent="-342900" algn="l">
              <a:buFont typeface="Arial" panose="020B0604020202020204" pitchFamily="34" charset="0"/>
              <a:buChar char="•"/>
            </a:pPr>
            <a:r>
              <a:rPr lang="en-US" i="0" dirty="0"/>
              <a:t>Lack of strength/stability of hip musculature </a:t>
            </a:r>
          </a:p>
          <a:p>
            <a:pPr marL="342900" indent="-342900" algn="l">
              <a:buFont typeface="Arial" panose="020B0604020202020204" pitchFamily="34" charset="0"/>
              <a:buChar char="•"/>
            </a:pPr>
            <a:r>
              <a:rPr lang="en-US" i="0" dirty="0"/>
              <a:t>Lack of hip flexor range of motion</a:t>
            </a:r>
          </a:p>
        </p:txBody>
      </p:sp>
      <p:pic>
        <p:nvPicPr>
          <p:cNvPr id="4" name="Picture 3"/>
          <p:cNvPicPr>
            <a:picLocks noChangeAspect="1"/>
          </p:cNvPicPr>
          <p:nvPr/>
        </p:nvPicPr>
        <p:blipFill>
          <a:blip r:embed="rId2"/>
          <a:stretch>
            <a:fillRect/>
          </a:stretch>
        </p:blipFill>
        <p:spPr>
          <a:xfrm>
            <a:off x="4504818" y="1601967"/>
            <a:ext cx="5475796" cy="3519235"/>
          </a:xfrm>
          <a:prstGeom prst="rect">
            <a:avLst/>
          </a:prstGeom>
        </p:spPr>
      </p:pic>
    </p:spTree>
    <p:extLst>
      <p:ext uri="{BB962C8B-B14F-4D97-AF65-F5344CB8AC3E}">
        <p14:creationId xmlns:p14="http://schemas.microsoft.com/office/powerpoint/2010/main" val="411203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pic>
        <p:nvPicPr>
          <p:cNvPr id="5" name="Picture 4"/>
          <p:cNvPicPr>
            <a:picLocks noChangeAspect="1"/>
          </p:cNvPicPr>
          <p:nvPr/>
        </p:nvPicPr>
        <p:blipFill rotWithShape="1">
          <a:blip r:embed="rId2"/>
          <a:srcRect t="16690" b="5115"/>
          <a:stretch/>
        </p:blipFill>
        <p:spPr>
          <a:xfrm>
            <a:off x="2635623" y="1919331"/>
            <a:ext cx="7530663" cy="4105835"/>
          </a:xfrm>
          <a:prstGeom prst="rect">
            <a:avLst/>
          </a:prstGeom>
        </p:spPr>
      </p:pic>
      <p:sp>
        <p:nvSpPr>
          <p:cNvPr id="3" name="Text Placeholder 2"/>
          <p:cNvSpPr>
            <a:spLocks noGrp="1"/>
          </p:cNvSpPr>
          <p:nvPr>
            <p:ph type="body" idx="1"/>
          </p:nvPr>
        </p:nvSpPr>
        <p:spPr>
          <a:xfrm>
            <a:off x="1154955" y="1687133"/>
            <a:ext cx="8825658" cy="4570231"/>
          </a:xfrm>
        </p:spPr>
        <p:txBody>
          <a:bodyPr anchor="t">
            <a:normAutofit/>
          </a:bodyPr>
          <a:lstStyle/>
          <a:p>
            <a:pPr algn="l"/>
            <a:r>
              <a:rPr lang="en-US" b="1" i="0" dirty="0">
                <a:solidFill>
                  <a:srgbClr val="FF0000"/>
                </a:solidFill>
              </a:rPr>
              <a:t>INCORRECT </a:t>
            </a:r>
            <a:r>
              <a:rPr lang="en-US" i="0" dirty="0">
                <a:solidFill>
                  <a:schemeClr val="tx1"/>
                </a:solidFill>
              </a:rPr>
              <a:t>hip position</a:t>
            </a:r>
            <a:endParaRPr lang="en-US" b="1" i="0" dirty="0">
              <a:solidFill>
                <a:schemeClr val="tx1"/>
              </a:solidFill>
            </a:endParaRPr>
          </a:p>
        </p:txBody>
      </p:sp>
    </p:spTree>
    <p:extLst>
      <p:ext uri="{BB962C8B-B14F-4D97-AF65-F5344CB8AC3E}">
        <p14:creationId xmlns:p14="http://schemas.microsoft.com/office/powerpoint/2010/main" val="350016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3"/>
            <a:ext cx="8825658" cy="4570231"/>
          </a:xfrm>
        </p:spPr>
        <p:txBody>
          <a:bodyPr anchor="t">
            <a:normAutofit/>
          </a:bodyPr>
          <a:lstStyle/>
          <a:p>
            <a:pPr algn="l"/>
            <a:r>
              <a:rPr lang="en-US" i="0" dirty="0"/>
              <a:t>5. Knees: </a:t>
            </a:r>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marL="342900" indent="-342900" algn="l">
              <a:buFont typeface="Arial" panose="020B0604020202020204" pitchFamily="34" charset="0"/>
              <a:buChar char="•"/>
            </a:pPr>
            <a:r>
              <a:rPr lang="en-US" i="0" dirty="0"/>
              <a:t>Valgus deviation</a:t>
            </a:r>
          </a:p>
          <a:p>
            <a:pPr marL="342900" indent="-342900" algn="l">
              <a:buFont typeface="Arial" panose="020B0604020202020204" pitchFamily="34" charset="0"/>
              <a:buChar char="•"/>
            </a:pPr>
            <a:r>
              <a:rPr lang="en-US" i="0" dirty="0"/>
              <a:t>Increased hip adductor activation</a:t>
            </a:r>
          </a:p>
          <a:p>
            <a:pPr marL="342900" indent="-342900" algn="l">
              <a:buFont typeface="Arial" panose="020B0604020202020204" pitchFamily="34" charset="0"/>
              <a:buChar char="•"/>
            </a:pPr>
            <a:r>
              <a:rPr lang="en-US" i="0" dirty="0"/>
              <a:t>Posterior chain weakness</a:t>
            </a:r>
          </a:p>
          <a:p>
            <a:pPr marL="342900" indent="-342900" algn="l">
              <a:buFont typeface="Arial" panose="020B0604020202020204" pitchFamily="34" charset="0"/>
              <a:buChar char="•"/>
            </a:pPr>
            <a:r>
              <a:rPr lang="en-US" i="0" dirty="0"/>
              <a:t>Hip immobility</a:t>
            </a:r>
          </a:p>
        </p:txBody>
      </p:sp>
      <p:pic>
        <p:nvPicPr>
          <p:cNvPr id="4" name="Picture 3"/>
          <p:cNvPicPr>
            <a:picLocks noChangeAspect="1"/>
          </p:cNvPicPr>
          <p:nvPr/>
        </p:nvPicPr>
        <p:blipFill rotWithShape="1">
          <a:blip r:embed="rId2"/>
          <a:srcRect t="15516"/>
          <a:stretch/>
        </p:blipFill>
        <p:spPr>
          <a:xfrm>
            <a:off x="3677949" y="1687133"/>
            <a:ext cx="6576218" cy="3530326"/>
          </a:xfrm>
          <a:prstGeom prst="rect">
            <a:avLst/>
          </a:prstGeom>
        </p:spPr>
      </p:pic>
    </p:spTree>
    <p:extLst>
      <p:ext uri="{BB962C8B-B14F-4D97-AF65-F5344CB8AC3E}">
        <p14:creationId xmlns:p14="http://schemas.microsoft.com/office/powerpoint/2010/main" val="1340049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pic>
        <p:nvPicPr>
          <p:cNvPr id="5" name="Picture 4"/>
          <p:cNvPicPr>
            <a:picLocks noChangeAspect="1"/>
          </p:cNvPicPr>
          <p:nvPr/>
        </p:nvPicPr>
        <p:blipFill>
          <a:blip r:embed="rId2"/>
          <a:stretch>
            <a:fillRect/>
          </a:stretch>
        </p:blipFill>
        <p:spPr>
          <a:xfrm>
            <a:off x="3275949" y="2016292"/>
            <a:ext cx="6973605" cy="3911913"/>
          </a:xfrm>
          <a:prstGeom prst="rect">
            <a:avLst/>
          </a:prstGeom>
        </p:spPr>
      </p:pic>
      <p:sp>
        <p:nvSpPr>
          <p:cNvPr id="3" name="Text Placeholder 2"/>
          <p:cNvSpPr>
            <a:spLocks noGrp="1"/>
          </p:cNvSpPr>
          <p:nvPr>
            <p:ph type="body" idx="1"/>
          </p:nvPr>
        </p:nvSpPr>
        <p:spPr>
          <a:xfrm>
            <a:off x="1154955" y="1687133"/>
            <a:ext cx="8825658" cy="4570231"/>
          </a:xfrm>
        </p:spPr>
        <p:txBody>
          <a:bodyPr anchor="t">
            <a:normAutofit/>
          </a:bodyPr>
          <a:lstStyle/>
          <a:p>
            <a:pPr algn="l"/>
            <a:r>
              <a:rPr lang="en-US" b="1" i="0" dirty="0">
                <a:solidFill>
                  <a:srgbClr val="FF0000"/>
                </a:solidFill>
              </a:rPr>
              <a:t>INCORRECT</a:t>
            </a:r>
            <a:r>
              <a:rPr lang="en-US" i="0" dirty="0"/>
              <a:t> </a:t>
            </a:r>
            <a:r>
              <a:rPr lang="en-US" i="0" dirty="0">
                <a:solidFill>
                  <a:schemeClr val="tx1"/>
                </a:solidFill>
              </a:rPr>
              <a:t>knee position</a:t>
            </a:r>
            <a:endParaRPr lang="en-US" b="1" i="0" dirty="0">
              <a:solidFill>
                <a:srgbClr val="FF0000"/>
              </a:solidFill>
            </a:endParaRPr>
          </a:p>
        </p:txBody>
      </p:sp>
    </p:spTree>
    <p:extLst>
      <p:ext uri="{BB962C8B-B14F-4D97-AF65-F5344CB8AC3E}">
        <p14:creationId xmlns:p14="http://schemas.microsoft.com/office/powerpoint/2010/main" val="208550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3"/>
            <a:ext cx="8825658" cy="4570231"/>
          </a:xfrm>
        </p:spPr>
        <p:txBody>
          <a:bodyPr anchor="t">
            <a:normAutofit/>
          </a:bodyPr>
          <a:lstStyle/>
          <a:p>
            <a:pPr algn="l"/>
            <a:r>
              <a:rPr lang="en-US" i="0" dirty="0"/>
              <a:t>6. Tibia: </a:t>
            </a:r>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marL="342900" indent="-342900" algn="l">
              <a:buFont typeface="Arial" panose="020B0604020202020204" pitchFamily="34" charset="0"/>
              <a:buChar char="•"/>
            </a:pPr>
            <a:r>
              <a:rPr lang="en-US" i="0" dirty="0"/>
              <a:t>Knee translation over toes</a:t>
            </a:r>
          </a:p>
          <a:p>
            <a:pPr marL="342900" indent="-342900" algn="l">
              <a:buFont typeface="Arial" panose="020B0604020202020204" pitchFamily="34" charset="0"/>
              <a:buChar char="•"/>
            </a:pPr>
            <a:r>
              <a:rPr lang="en-US" i="0" dirty="0"/>
              <a:t>Gluteal, calves, hamstring weakness</a:t>
            </a:r>
          </a:p>
          <a:p>
            <a:pPr marL="342900" indent="-342900" algn="l">
              <a:buFont typeface="Arial" panose="020B0604020202020204" pitchFamily="34" charset="0"/>
              <a:buChar char="•"/>
            </a:pPr>
            <a:r>
              <a:rPr lang="en-US" i="0" dirty="0"/>
              <a:t>Over-activation of hip flexors</a:t>
            </a:r>
          </a:p>
          <a:p>
            <a:pPr marL="342900" indent="-342900" algn="l">
              <a:buFont typeface="Arial" panose="020B0604020202020204" pitchFamily="34" charset="0"/>
              <a:buChar char="•"/>
            </a:pPr>
            <a:r>
              <a:rPr lang="en-US" i="0" dirty="0"/>
              <a:t>Inadequate mobility of knee</a:t>
            </a:r>
          </a:p>
        </p:txBody>
      </p:sp>
      <p:pic>
        <p:nvPicPr>
          <p:cNvPr id="4" name="Picture 3"/>
          <p:cNvPicPr>
            <a:picLocks noChangeAspect="1"/>
          </p:cNvPicPr>
          <p:nvPr/>
        </p:nvPicPr>
        <p:blipFill rotWithShape="1">
          <a:blip r:embed="rId2"/>
          <a:srcRect t="10433" b="2403"/>
          <a:stretch/>
        </p:blipFill>
        <p:spPr>
          <a:xfrm>
            <a:off x="3779547" y="1507839"/>
            <a:ext cx="6201066" cy="3406589"/>
          </a:xfrm>
          <a:prstGeom prst="rect">
            <a:avLst/>
          </a:prstGeom>
        </p:spPr>
      </p:pic>
    </p:spTree>
    <p:extLst>
      <p:ext uri="{BB962C8B-B14F-4D97-AF65-F5344CB8AC3E}">
        <p14:creationId xmlns:p14="http://schemas.microsoft.com/office/powerpoint/2010/main" val="234285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4955" y="1687133"/>
            <a:ext cx="8825658" cy="4570231"/>
          </a:xfrm>
        </p:spPr>
        <p:txBody>
          <a:bodyPr anchor="t">
            <a:normAutofit/>
          </a:bodyPr>
          <a:lstStyle/>
          <a:p>
            <a:pPr algn="l"/>
            <a:r>
              <a:rPr lang="en-US" b="1" i="0" dirty="0">
                <a:solidFill>
                  <a:srgbClr val="FF0000"/>
                </a:solidFill>
              </a:rPr>
              <a:t>INCORRECT </a:t>
            </a:r>
            <a:r>
              <a:rPr lang="en-US" i="0" dirty="0">
                <a:solidFill>
                  <a:schemeClr val="tx1"/>
                </a:solidFill>
              </a:rPr>
              <a:t>tibia position</a:t>
            </a:r>
            <a:endParaRPr lang="en-US" b="1" i="0" dirty="0">
              <a:solidFill>
                <a:srgbClr val="FF0000"/>
              </a:solidFill>
            </a:endParaRPr>
          </a:p>
        </p:txBody>
      </p:sp>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pic>
        <p:nvPicPr>
          <p:cNvPr id="5" name="Picture 4"/>
          <p:cNvPicPr>
            <a:picLocks noChangeAspect="1"/>
          </p:cNvPicPr>
          <p:nvPr/>
        </p:nvPicPr>
        <p:blipFill rotWithShape="1">
          <a:blip r:embed="rId2"/>
          <a:srcRect t="11385" b="1456"/>
          <a:stretch/>
        </p:blipFill>
        <p:spPr>
          <a:xfrm>
            <a:off x="3346732" y="2302696"/>
            <a:ext cx="7539810" cy="3810883"/>
          </a:xfrm>
          <a:prstGeom prst="rect">
            <a:avLst/>
          </a:prstGeom>
        </p:spPr>
      </p:pic>
    </p:spTree>
    <p:extLst>
      <p:ext uri="{BB962C8B-B14F-4D97-AF65-F5344CB8AC3E}">
        <p14:creationId xmlns:p14="http://schemas.microsoft.com/office/powerpoint/2010/main" val="338155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3"/>
            <a:ext cx="8825658" cy="4570231"/>
          </a:xfrm>
        </p:spPr>
        <p:txBody>
          <a:bodyPr anchor="t">
            <a:normAutofit/>
          </a:bodyPr>
          <a:lstStyle/>
          <a:p>
            <a:pPr algn="l"/>
            <a:r>
              <a:rPr lang="en-US" i="0" dirty="0"/>
              <a:t>7. Foot:</a:t>
            </a:r>
          </a:p>
          <a:p>
            <a:pPr marL="342900" indent="-342900" algn="l">
              <a:buFont typeface="Arial" panose="020B0604020202020204" pitchFamily="34" charset="0"/>
              <a:buChar char="•"/>
            </a:pPr>
            <a:r>
              <a:rPr lang="en-US" i="0" dirty="0"/>
              <a:t>Heel loses contact with ground</a:t>
            </a:r>
          </a:p>
          <a:p>
            <a:pPr marL="342900" indent="-342900" algn="l">
              <a:buFont typeface="Arial" panose="020B0604020202020204" pitchFamily="34" charset="0"/>
              <a:buChar char="•"/>
            </a:pPr>
            <a:r>
              <a:rPr lang="en-US" i="0" dirty="0"/>
              <a:t>Poor ankle strength/stabilization</a:t>
            </a:r>
          </a:p>
          <a:p>
            <a:pPr marL="342900" indent="-342900" algn="l">
              <a:buFont typeface="Arial" panose="020B0604020202020204" pitchFamily="34" charset="0"/>
              <a:buChar char="•"/>
            </a:pPr>
            <a:r>
              <a:rPr lang="en-US" i="0" dirty="0"/>
              <a:t>Restricted/tight calves</a:t>
            </a:r>
          </a:p>
          <a:p>
            <a:pPr marL="342900" indent="-342900" algn="l">
              <a:buFont typeface="Arial" panose="020B0604020202020204" pitchFamily="34" charset="0"/>
              <a:buChar char="•"/>
            </a:pPr>
            <a:endParaRPr lang="en-US" i="0" dirty="0"/>
          </a:p>
        </p:txBody>
      </p:sp>
    </p:spTree>
    <p:extLst>
      <p:ext uri="{BB962C8B-B14F-4D97-AF65-F5344CB8AC3E}">
        <p14:creationId xmlns:p14="http://schemas.microsoft.com/office/powerpoint/2010/main" val="157055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4276" y="205004"/>
            <a:ext cx="6926337" cy="6052360"/>
          </a:xfrm>
          <a:prstGeom prst="rect">
            <a:avLst/>
          </a:prstGeom>
        </p:spPr>
      </p:pic>
      <p:sp>
        <p:nvSpPr>
          <p:cNvPr id="3" name="Text Placeholder 2"/>
          <p:cNvSpPr>
            <a:spLocks noGrp="1"/>
          </p:cNvSpPr>
          <p:nvPr>
            <p:ph type="body" idx="1"/>
          </p:nvPr>
        </p:nvSpPr>
        <p:spPr>
          <a:xfrm>
            <a:off x="1154955" y="1687133"/>
            <a:ext cx="8825658" cy="4570231"/>
          </a:xfrm>
        </p:spPr>
        <p:txBody>
          <a:bodyPr anchor="t">
            <a:normAutofit/>
          </a:bodyPr>
          <a:lstStyle/>
          <a:p>
            <a:pPr algn="l"/>
            <a:r>
              <a:rPr lang="en-US" b="1" i="0" dirty="0">
                <a:solidFill>
                  <a:srgbClr val="FF0000"/>
                </a:solidFill>
              </a:rPr>
              <a:t>INCORRECT</a:t>
            </a:r>
          </a:p>
          <a:p>
            <a:pPr algn="l"/>
            <a:r>
              <a:rPr lang="en-US" i="0" dirty="0">
                <a:solidFill>
                  <a:srgbClr val="FF0000"/>
                </a:solidFill>
              </a:rPr>
              <a:t>HEEL LIFT</a:t>
            </a:r>
          </a:p>
          <a:p>
            <a:pPr algn="l"/>
            <a:endParaRPr lang="en-US" i="0" dirty="0">
              <a:solidFill>
                <a:srgbClr val="FF0000"/>
              </a:solidFill>
            </a:endParaRPr>
          </a:p>
          <a:p>
            <a:pPr algn="l"/>
            <a:endParaRPr lang="en-US" i="0" dirty="0">
              <a:solidFill>
                <a:srgbClr val="FF0000"/>
              </a:solidFill>
            </a:endParaRPr>
          </a:p>
          <a:p>
            <a:pPr algn="l"/>
            <a:endParaRPr lang="en-US" i="0" dirty="0">
              <a:solidFill>
                <a:srgbClr val="FF0000"/>
              </a:solidFill>
            </a:endParaRPr>
          </a:p>
          <a:p>
            <a:pPr algn="l"/>
            <a:endParaRPr lang="en-US" i="0" dirty="0">
              <a:solidFill>
                <a:srgbClr val="FF0000"/>
              </a:solidFill>
            </a:endParaRPr>
          </a:p>
          <a:p>
            <a:pPr algn="l"/>
            <a:endParaRPr lang="en-US" i="0" dirty="0">
              <a:solidFill>
                <a:srgbClr val="FF0000"/>
              </a:solidFill>
            </a:endParaRPr>
          </a:p>
          <a:p>
            <a:pPr algn="l"/>
            <a:endParaRPr lang="en-US" i="0" dirty="0">
              <a:solidFill>
                <a:srgbClr val="FF0000"/>
              </a:solidFill>
            </a:endParaRPr>
          </a:p>
          <a:p>
            <a:pPr algn="l"/>
            <a:r>
              <a:rPr lang="en-US" i="0" dirty="0">
                <a:solidFill>
                  <a:srgbClr val="FF0000"/>
                </a:solidFill>
              </a:rPr>
              <a:t>							</a:t>
            </a:r>
            <a:r>
              <a:rPr lang="en-US" b="1" i="0" dirty="0">
                <a:solidFill>
                  <a:srgbClr val="00B050"/>
                </a:solidFill>
              </a:rPr>
              <a:t>CORRECT</a:t>
            </a:r>
            <a:endParaRPr lang="en-US" b="1" i="0" dirty="0">
              <a:solidFill>
                <a:srgbClr val="FF0000"/>
              </a:solidFill>
            </a:endParaRPr>
          </a:p>
          <a:p>
            <a:pPr algn="l"/>
            <a:endParaRPr lang="en-US" i="0" dirty="0">
              <a:solidFill>
                <a:srgbClr val="FF0000"/>
              </a:solidFill>
            </a:endParaRPr>
          </a:p>
          <a:p>
            <a:pPr algn="l"/>
            <a:r>
              <a:rPr lang="en-US" b="1" i="0" dirty="0">
                <a:solidFill>
                  <a:srgbClr val="FF0000"/>
                </a:solidFill>
              </a:rPr>
              <a:t>INCORRECT</a:t>
            </a:r>
          </a:p>
          <a:p>
            <a:pPr algn="l"/>
            <a:r>
              <a:rPr lang="en-US" i="0" dirty="0">
                <a:solidFill>
                  <a:srgbClr val="FF0000"/>
                </a:solidFill>
              </a:rPr>
              <a:t>POOR</a:t>
            </a:r>
          </a:p>
          <a:p>
            <a:pPr algn="l"/>
            <a:r>
              <a:rPr lang="en-US" i="0" dirty="0">
                <a:solidFill>
                  <a:srgbClr val="FF0000"/>
                </a:solidFill>
              </a:rPr>
              <a:t>STABILITY</a:t>
            </a:r>
          </a:p>
        </p:txBody>
      </p:sp>
    </p:spTree>
    <p:extLst>
      <p:ext uri="{BB962C8B-B14F-4D97-AF65-F5344CB8AC3E}">
        <p14:creationId xmlns:p14="http://schemas.microsoft.com/office/powerpoint/2010/main" val="221778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3"/>
            <a:ext cx="8825658" cy="4624019"/>
          </a:xfrm>
        </p:spPr>
        <p:txBody>
          <a:bodyPr anchor="t">
            <a:normAutofit/>
          </a:bodyPr>
          <a:lstStyle/>
          <a:p>
            <a:pPr algn="l"/>
            <a:r>
              <a:rPr lang="en-US" i="0" dirty="0"/>
              <a:t>8. Descent: </a:t>
            </a:r>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marL="342900" indent="-342900" algn="l">
              <a:buFont typeface="Arial" panose="020B0604020202020204" pitchFamily="34" charset="0"/>
              <a:buChar char="•"/>
            </a:pPr>
            <a:r>
              <a:rPr lang="en-US" i="0" dirty="0"/>
              <a:t>Knee-loading</a:t>
            </a:r>
          </a:p>
          <a:p>
            <a:pPr marL="342900" indent="-342900" algn="l">
              <a:buFont typeface="Arial" panose="020B0604020202020204" pitchFamily="34" charset="0"/>
              <a:buChar char="•"/>
            </a:pPr>
            <a:r>
              <a:rPr lang="en-US" i="0" dirty="0"/>
              <a:t>Lack of LE mobility</a:t>
            </a:r>
          </a:p>
          <a:p>
            <a:pPr marL="342900" indent="-342900" algn="l">
              <a:buFont typeface="Arial" panose="020B0604020202020204" pitchFamily="34" charset="0"/>
              <a:buChar char="•"/>
            </a:pPr>
            <a:r>
              <a:rPr lang="en-US" i="0" dirty="0"/>
              <a:t>Quick drop into apex of descent</a:t>
            </a:r>
          </a:p>
          <a:p>
            <a:pPr marL="342900" indent="-342900" algn="l">
              <a:buFont typeface="Arial" panose="020B0604020202020204" pitchFamily="34" charset="0"/>
              <a:buChar char="•"/>
            </a:pPr>
            <a:r>
              <a:rPr lang="en-US" i="0" dirty="0"/>
              <a:t>Lack of eccentric control</a:t>
            </a:r>
          </a:p>
        </p:txBody>
      </p:sp>
      <p:pic>
        <p:nvPicPr>
          <p:cNvPr id="4" name="Picture 3"/>
          <p:cNvPicPr>
            <a:picLocks noChangeAspect="1"/>
          </p:cNvPicPr>
          <p:nvPr/>
        </p:nvPicPr>
        <p:blipFill rotWithShape="1">
          <a:blip r:embed="rId3"/>
          <a:srcRect l="-307" t="14843" r="307" b="-2977"/>
          <a:stretch/>
        </p:blipFill>
        <p:spPr>
          <a:xfrm>
            <a:off x="4375264" y="1687133"/>
            <a:ext cx="5838431" cy="3715589"/>
          </a:xfrm>
          <a:prstGeom prst="rect">
            <a:avLst/>
          </a:prstGeom>
        </p:spPr>
      </p:pic>
    </p:spTree>
    <p:extLst>
      <p:ext uri="{BB962C8B-B14F-4D97-AF65-F5344CB8AC3E}">
        <p14:creationId xmlns:p14="http://schemas.microsoft.com/office/powerpoint/2010/main" val="60213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pic>
        <p:nvPicPr>
          <p:cNvPr id="5" name="Picture 4"/>
          <p:cNvPicPr>
            <a:picLocks noChangeAspect="1"/>
          </p:cNvPicPr>
          <p:nvPr/>
        </p:nvPicPr>
        <p:blipFill>
          <a:blip r:embed="rId3"/>
          <a:stretch>
            <a:fillRect/>
          </a:stretch>
        </p:blipFill>
        <p:spPr>
          <a:xfrm>
            <a:off x="3525702" y="1687132"/>
            <a:ext cx="6694063" cy="4540917"/>
          </a:xfrm>
          <a:prstGeom prst="rect">
            <a:avLst/>
          </a:prstGeom>
        </p:spPr>
      </p:pic>
      <p:sp>
        <p:nvSpPr>
          <p:cNvPr id="3" name="Text Placeholder 2"/>
          <p:cNvSpPr>
            <a:spLocks noGrp="1"/>
          </p:cNvSpPr>
          <p:nvPr>
            <p:ph type="body" idx="1"/>
          </p:nvPr>
        </p:nvSpPr>
        <p:spPr>
          <a:xfrm>
            <a:off x="1154955" y="1687133"/>
            <a:ext cx="8825658" cy="4624019"/>
          </a:xfrm>
        </p:spPr>
        <p:txBody>
          <a:bodyPr anchor="t">
            <a:normAutofit/>
          </a:bodyPr>
          <a:lstStyle/>
          <a:p>
            <a:pPr algn="l"/>
            <a:r>
              <a:rPr lang="en-US" b="1" i="0" dirty="0">
                <a:solidFill>
                  <a:srgbClr val="FF0000"/>
                </a:solidFill>
              </a:rPr>
              <a:t>INCORRECT</a:t>
            </a:r>
            <a:r>
              <a:rPr lang="en-US" b="1" i="0" dirty="0"/>
              <a:t> </a:t>
            </a:r>
            <a:r>
              <a:rPr lang="en-US" i="0" dirty="0"/>
              <a:t>descent mechanics</a:t>
            </a:r>
          </a:p>
        </p:txBody>
      </p:sp>
    </p:spTree>
    <p:extLst>
      <p:ext uri="{BB962C8B-B14F-4D97-AF65-F5344CB8AC3E}">
        <p14:creationId xmlns:p14="http://schemas.microsoft.com/office/powerpoint/2010/main" val="114256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Back Squat Set-up Summary</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solidFill>
                  <a:schemeClr val="tx1"/>
                </a:solidFill>
              </a:rPr>
              <a:t>ARM position – preferably use dowel in back squat position</a:t>
            </a:r>
          </a:p>
          <a:p>
            <a:pPr marL="342900" indent="-342900" algn="l">
              <a:buFont typeface="Arial" panose="020B0604020202020204" pitchFamily="34" charset="0"/>
              <a:buChar char="•"/>
            </a:pPr>
            <a:r>
              <a:rPr lang="en-US" i="0" dirty="0">
                <a:solidFill>
                  <a:schemeClr val="tx1"/>
                </a:solidFill>
              </a:rPr>
              <a:t>Stance – heels should be shoulder width apart, toes forward or 5-10° outward</a:t>
            </a:r>
          </a:p>
          <a:p>
            <a:pPr marL="342900" indent="-342900" algn="l">
              <a:buFont typeface="Arial" panose="020B0604020202020204" pitchFamily="34" charset="0"/>
              <a:buChar char="•"/>
            </a:pPr>
            <a:r>
              <a:rPr lang="en-US" i="0" dirty="0">
                <a:solidFill>
                  <a:schemeClr val="tx1"/>
                </a:solidFill>
              </a:rPr>
              <a:t>Suggested script per Myer et al:</a:t>
            </a:r>
          </a:p>
          <a:p>
            <a:pPr marL="800100" lvl="1" indent="-342900">
              <a:buFont typeface="Arial" panose="020B0604020202020204" pitchFamily="34" charset="0"/>
              <a:buChar char="•"/>
            </a:pPr>
            <a:r>
              <a:rPr lang="en-US" i="0" dirty="0">
                <a:solidFill>
                  <a:schemeClr val="tx1"/>
                </a:solidFill>
              </a:rPr>
              <a:t>“Please stand upright with feet shoulder width apart. Squat down until you believe that the top of your thighs are parallel to the ground, then return to the initial starting position. Perform 10 continuous repetitions at a consistent, moderate pace, or until you are instructed to stop.”</a:t>
            </a:r>
          </a:p>
        </p:txBody>
      </p:sp>
    </p:spTree>
    <p:extLst>
      <p:ext uri="{BB962C8B-B14F-4D97-AF65-F5344CB8AC3E}">
        <p14:creationId xmlns:p14="http://schemas.microsoft.com/office/powerpoint/2010/main" val="209935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3"/>
            <a:ext cx="8825658" cy="4624019"/>
          </a:xfrm>
        </p:spPr>
        <p:txBody>
          <a:bodyPr anchor="t">
            <a:normAutofit/>
          </a:bodyPr>
          <a:lstStyle/>
          <a:p>
            <a:pPr algn="l"/>
            <a:r>
              <a:rPr lang="en-US" i="0" dirty="0"/>
              <a:t>9. Depth: </a:t>
            </a:r>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marL="342900" indent="-342900" algn="l">
              <a:buFont typeface="Arial" panose="020B0604020202020204" pitchFamily="34" charset="0"/>
              <a:buChar char="•"/>
            </a:pPr>
            <a:r>
              <a:rPr lang="en-US" i="0" dirty="0"/>
              <a:t>Inadequate depth</a:t>
            </a:r>
          </a:p>
          <a:p>
            <a:pPr marL="342900" indent="-342900" algn="l">
              <a:buFont typeface="Arial" panose="020B0604020202020204" pitchFamily="34" charset="0"/>
              <a:buChar char="•"/>
            </a:pPr>
            <a:r>
              <a:rPr lang="en-US" i="0" dirty="0"/>
              <a:t>Lack posterior chain isometric strength</a:t>
            </a:r>
          </a:p>
          <a:p>
            <a:pPr marL="342900" indent="-342900" algn="l">
              <a:buFont typeface="Arial" panose="020B0604020202020204" pitchFamily="34" charset="0"/>
              <a:buChar char="•"/>
            </a:pPr>
            <a:r>
              <a:rPr lang="en-US" i="0" dirty="0"/>
              <a:t>Tight posterior chain or hip flexors</a:t>
            </a:r>
          </a:p>
        </p:txBody>
      </p:sp>
      <p:pic>
        <p:nvPicPr>
          <p:cNvPr id="4" name="Picture 3"/>
          <p:cNvPicPr>
            <a:picLocks noChangeAspect="1"/>
          </p:cNvPicPr>
          <p:nvPr/>
        </p:nvPicPr>
        <p:blipFill rotWithShape="1">
          <a:blip r:embed="rId3"/>
          <a:srcRect t="10436" b="5866"/>
          <a:stretch/>
        </p:blipFill>
        <p:spPr>
          <a:xfrm>
            <a:off x="4004892" y="1561627"/>
            <a:ext cx="6681039" cy="3781338"/>
          </a:xfrm>
          <a:prstGeom prst="rect">
            <a:avLst/>
          </a:prstGeom>
        </p:spPr>
      </p:pic>
    </p:spTree>
    <p:extLst>
      <p:ext uri="{BB962C8B-B14F-4D97-AF65-F5344CB8AC3E}">
        <p14:creationId xmlns:p14="http://schemas.microsoft.com/office/powerpoint/2010/main" val="4244494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05041" y="1551777"/>
            <a:ext cx="6878865" cy="4580082"/>
          </a:xfrm>
          <a:prstGeom prst="rect">
            <a:avLst/>
          </a:prstGeom>
        </p:spPr>
      </p:pic>
      <p:sp>
        <p:nvSpPr>
          <p:cNvPr id="3" name="Text Placeholder 2"/>
          <p:cNvSpPr>
            <a:spLocks noGrp="1"/>
          </p:cNvSpPr>
          <p:nvPr>
            <p:ph type="body" idx="1"/>
          </p:nvPr>
        </p:nvSpPr>
        <p:spPr>
          <a:xfrm>
            <a:off x="1154955" y="1687133"/>
            <a:ext cx="8825658" cy="4624019"/>
          </a:xfrm>
        </p:spPr>
        <p:txBody>
          <a:bodyPr anchor="t">
            <a:normAutofit/>
          </a:bodyPr>
          <a:lstStyle/>
          <a:p>
            <a:pPr algn="l"/>
            <a:r>
              <a:rPr lang="en-US" b="1" i="0" dirty="0">
                <a:solidFill>
                  <a:srgbClr val="FF0000"/>
                </a:solidFill>
              </a:rPr>
              <a:t>INCORRECT</a:t>
            </a:r>
            <a:r>
              <a:rPr lang="en-US" b="1" i="0" dirty="0"/>
              <a:t> </a:t>
            </a:r>
            <a:r>
              <a:rPr lang="en-US" i="0" dirty="0"/>
              <a:t>depth</a:t>
            </a:r>
          </a:p>
        </p:txBody>
      </p:sp>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Tree>
    <p:extLst>
      <p:ext uri="{BB962C8B-B14F-4D97-AF65-F5344CB8AC3E}">
        <p14:creationId xmlns:p14="http://schemas.microsoft.com/office/powerpoint/2010/main" val="2030863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4"/>
            <a:ext cx="8825658" cy="4588160"/>
          </a:xfrm>
        </p:spPr>
        <p:txBody>
          <a:bodyPr anchor="t">
            <a:normAutofit/>
          </a:bodyPr>
          <a:lstStyle/>
          <a:p>
            <a:pPr algn="l"/>
            <a:r>
              <a:rPr lang="en-US" i="0" dirty="0"/>
              <a:t>10. Ascent: </a:t>
            </a:r>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marL="342900" indent="-342900" algn="l">
              <a:buFont typeface="Arial" panose="020B0604020202020204" pitchFamily="34" charset="0"/>
              <a:buChar char="•"/>
            </a:pPr>
            <a:r>
              <a:rPr lang="en-US" i="0" dirty="0"/>
              <a:t>Hips ascend faster than torso</a:t>
            </a:r>
          </a:p>
          <a:p>
            <a:pPr marL="342900" indent="-342900" algn="l">
              <a:buFont typeface="Arial" panose="020B0604020202020204" pitchFamily="34" charset="0"/>
              <a:buChar char="•"/>
            </a:pPr>
            <a:r>
              <a:rPr lang="en-US" i="0" dirty="0"/>
              <a:t>Posterior chain and hip extension concentric action weakness</a:t>
            </a:r>
          </a:p>
          <a:p>
            <a:pPr marL="342900" indent="-342900" algn="l">
              <a:buFont typeface="Arial" panose="020B0604020202020204" pitchFamily="34" charset="0"/>
              <a:buChar char="•"/>
            </a:pPr>
            <a:r>
              <a:rPr lang="en-US" i="0" dirty="0"/>
              <a:t>Lack of thoracic spine or hip flexor mobility</a:t>
            </a:r>
          </a:p>
        </p:txBody>
      </p:sp>
      <p:pic>
        <p:nvPicPr>
          <p:cNvPr id="4" name="Picture 3"/>
          <p:cNvPicPr>
            <a:picLocks noChangeAspect="1"/>
          </p:cNvPicPr>
          <p:nvPr/>
        </p:nvPicPr>
        <p:blipFill rotWithShape="1">
          <a:blip r:embed="rId3"/>
          <a:srcRect t="12873" b="2481"/>
          <a:stretch/>
        </p:blipFill>
        <p:spPr>
          <a:xfrm>
            <a:off x="3358102" y="1524496"/>
            <a:ext cx="6622511" cy="3621246"/>
          </a:xfrm>
          <a:prstGeom prst="rect">
            <a:avLst/>
          </a:prstGeom>
        </p:spPr>
      </p:pic>
    </p:spTree>
    <p:extLst>
      <p:ext uri="{BB962C8B-B14F-4D97-AF65-F5344CB8AC3E}">
        <p14:creationId xmlns:p14="http://schemas.microsoft.com/office/powerpoint/2010/main" val="420839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2457" b="6827"/>
          <a:stretch/>
        </p:blipFill>
        <p:spPr>
          <a:xfrm>
            <a:off x="2622996" y="2036755"/>
            <a:ext cx="7880698" cy="4068208"/>
          </a:xfrm>
          <a:prstGeom prst="rect">
            <a:avLst/>
          </a:prstGeom>
        </p:spPr>
      </p:pic>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4"/>
            <a:ext cx="8825658" cy="4588160"/>
          </a:xfrm>
        </p:spPr>
        <p:txBody>
          <a:bodyPr anchor="t">
            <a:normAutofit/>
          </a:bodyPr>
          <a:lstStyle/>
          <a:p>
            <a:pPr algn="l"/>
            <a:r>
              <a:rPr lang="en-US" b="1" i="0" dirty="0">
                <a:solidFill>
                  <a:srgbClr val="FF0000"/>
                </a:solidFill>
              </a:rPr>
              <a:t>INCORRECT </a:t>
            </a:r>
            <a:r>
              <a:rPr lang="en-US" i="0" dirty="0"/>
              <a:t>ascent mechanism</a:t>
            </a:r>
          </a:p>
        </p:txBody>
      </p:sp>
    </p:spTree>
    <p:extLst>
      <p:ext uri="{BB962C8B-B14F-4D97-AF65-F5344CB8AC3E}">
        <p14:creationId xmlns:p14="http://schemas.microsoft.com/office/powerpoint/2010/main" val="1205140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3154071"/>
              </p:ext>
            </p:extLst>
          </p:nvPr>
        </p:nvGraphicFramePr>
        <p:xfrm>
          <a:off x="1190815" y="432072"/>
          <a:ext cx="8825656" cy="5933903"/>
        </p:xfrm>
        <a:graphic>
          <a:graphicData uri="http://schemas.openxmlformats.org/drawingml/2006/table">
            <a:tbl>
              <a:tblPr firstRow="1" bandRow="1">
                <a:tableStyleId>{073A0DAA-6AF3-43AB-8588-CEC1D06C72B9}</a:tableStyleId>
              </a:tblPr>
              <a:tblGrid>
                <a:gridCol w="2206414">
                  <a:extLst>
                    <a:ext uri="{9D8B030D-6E8A-4147-A177-3AD203B41FA5}">
                      <a16:colId xmlns:a16="http://schemas.microsoft.com/office/drawing/2014/main" val="20000"/>
                    </a:ext>
                  </a:extLst>
                </a:gridCol>
                <a:gridCol w="2206414">
                  <a:extLst>
                    <a:ext uri="{9D8B030D-6E8A-4147-A177-3AD203B41FA5}">
                      <a16:colId xmlns:a16="http://schemas.microsoft.com/office/drawing/2014/main" val="20001"/>
                    </a:ext>
                  </a:extLst>
                </a:gridCol>
                <a:gridCol w="2206414">
                  <a:extLst>
                    <a:ext uri="{9D8B030D-6E8A-4147-A177-3AD203B41FA5}">
                      <a16:colId xmlns:a16="http://schemas.microsoft.com/office/drawing/2014/main" val="20002"/>
                    </a:ext>
                  </a:extLst>
                </a:gridCol>
                <a:gridCol w="2206414">
                  <a:extLst>
                    <a:ext uri="{9D8B030D-6E8A-4147-A177-3AD203B41FA5}">
                      <a16:colId xmlns:a16="http://schemas.microsoft.com/office/drawing/2014/main" val="20003"/>
                    </a:ext>
                  </a:extLst>
                </a:gridCol>
              </a:tblGrid>
              <a:tr h="802386">
                <a:tc gridSpan="4">
                  <a:txBody>
                    <a:bodyPr/>
                    <a:lstStyle/>
                    <a:p>
                      <a:r>
                        <a:rPr lang="en-US" sz="3600" dirty="0"/>
                        <a:t>ANTERIOR</a:t>
                      </a:r>
                      <a:r>
                        <a:rPr lang="en-US" sz="3600" baseline="0" dirty="0"/>
                        <a:t> VIEW</a:t>
                      </a:r>
                      <a:endParaRPr lang="en-US" sz="3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67045">
                <a:tc>
                  <a:txBody>
                    <a:bodyPr/>
                    <a:lstStyle/>
                    <a:p>
                      <a:pPr algn="ctr"/>
                      <a:r>
                        <a:rPr lang="en-US" sz="2000" dirty="0"/>
                        <a:t>CHECK</a:t>
                      </a:r>
                      <a:r>
                        <a:rPr lang="en-US" sz="2000" baseline="0" dirty="0"/>
                        <a:t>POINT</a:t>
                      </a:r>
                      <a:endParaRPr lang="en-US" sz="2000" b="1" dirty="0"/>
                    </a:p>
                  </a:txBody>
                  <a:tcPr/>
                </a:tc>
                <a:tc>
                  <a:txBody>
                    <a:bodyPr/>
                    <a:lstStyle/>
                    <a:p>
                      <a:pPr algn="ctr"/>
                      <a:r>
                        <a:rPr lang="en-US" sz="2000" dirty="0"/>
                        <a:t>COMPENSATION</a:t>
                      </a:r>
                      <a:endParaRPr lang="en-US" sz="2000" b="1" dirty="0"/>
                    </a:p>
                  </a:txBody>
                  <a:tcPr/>
                </a:tc>
                <a:tc>
                  <a:txBody>
                    <a:bodyPr/>
                    <a:lstStyle/>
                    <a:p>
                      <a:pPr algn="ctr"/>
                      <a:r>
                        <a:rPr lang="en-US" sz="2000" dirty="0"/>
                        <a:t>OVERACTIVE</a:t>
                      </a:r>
                      <a:endParaRPr 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UNDERACTIVE</a:t>
                      </a:r>
                    </a:p>
                    <a:p>
                      <a:pPr algn="ctr"/>
                      <a:endParaRPr lang="en-US" sz="2000" b="1" dirty="0"/>
                    </a:p>
                  </a:txBody>
                  <a:tcPr/>
                </a:tc>
                <a:extLst>
                  <a:ext uri="{0D108BD9-81ED-4DB2-BD59-A6C34878D82A}">
                    <a16:rowId xmlns:a16="http://schemas.microsoft.com/office/drawing/2014/main" val="10001"/>
                  </a:ext>
                </a:extLst>
              </a:tr>
              <a:tr h="1600790">
                <a:tc>
                  <a:txBody>
                    <a:bodyPr/>
                    <a:lstStyle/>
                    <a:p>
                      <a:pPr algn="ctr"/>
                      <a:r>
                        <a:rPr lang="en-US" sz="3200" dirty="0"/>
                        <a:t>FOOT</a:t>
                      </a:r>
                    </a:p>
                  </a:txBody>
                  <a:tcPr anchor="ctr">
                    <a:solidFill>
                      <a:schemeClr val="bg1">
                        <a:lumMod val="75000"/>
                      </a:schemeClr>
                    </a:solidFill>
                  </a:tcPr>
                </a:tc>
                <a:tc>
                  <a:txBody>
                    <a:bodyPr/>
                    <a:lstStyle/>
                    <a:p>
                      <a:r>
                        <a:rPr lang="en-US" dirty="0"/>
                        <a:t>TURNS OUT</a:t>
                      </a:r>
                    </a:p>
                  </a:txBody>
                  <a:tcPr/>
                </a:tc>
                <a:tc>
                  <a:txBody>
                    <a:bodyPr/>
                    <a:lstStyle/>
                    <a:p>
                      <a:r>
                        <a:rPr lang="en-US" dirty="0"/>
                        <a:t>SOLEUS</a:t>
                      </a:r>
                    </a:p>
                    <a:p>
                      <a:r>
                        <a:rPr lang="en-US" dirty="0"/>
                        <a:t>LAT. GASTROC</a:t>
                      </a:r>
                    </a:p>
                    <a:p>
                      <a:r>
                        <a:rPr lang="en-US" dirty="0"/>
                        <a:t>BICEP FEMORIS</a:t>
                      </a:r>
                    </a:p>
                    <a:p>
                      <a:r>
                        <a:rPr lang="en-US" dirty="0"/>
                        <a:t>TFL</a:t>
                      </a:r>
                    </a:p>
                  </a:txBody>
                  <a:tcPr/>
                </a:tc>
                <a:tc>
                  <a:txBody>
                    <a:bodyPr/>
                    <a:lstStyle/>
                    <a:p>
                      <a:r>
                        <a:rPr lang="en-US" dirty="0"/>
                        <a:t>MED. GASTROC</a:t>
                      </a:r>
                    </a:p>
                    <a:p>
                      <a:r>
                        <a:rPr lang="en-US" dirty="0"/>
                        <a:t>MED. HAMSTRING</a:t>
                      </a:r>
                    </a:p>
                    <a:p>
                      <a:r>
                        <a:rPr lang="en-US" dirty="0"/>
                        <a:t>GLUTE MED/MAX</a:t>
                      </a:r>
                    </a:p>
                    <a:p>
                      <a:r>
                        <a:rPr lang="en-US" dirty="0"/>
                        <a:t>GRACILIS POPLITEUS</a:t>
                      </a:r>
                    </a:p>
                  </a:txBody>
                  <a:tcPr/>
                </a:tc>
                <a:extLst>
                  <a:ext uri="{0D108BD9-81ED-4DB2-BD59-A6C34878D82A}">
                    <a16:rowId xmlns:a16="http://schemas.microsoft.com/office/drawing/2014/main" val="10002"/>
                  </a:ext>
                </a:extLst>
              </a:tr>
              <a:tr h="1300642">
                <a:tc rowSpan="2">
                  <a:txBody>
                    <a:bodyPr/>
                    <a:lstStyle/>
                    <a:p>
                      <a:pPr algn="ctr"/>
                      <a:r>
                        <a:rPr lang="en-US" sz="3200" dirty="0"/>
                        <a:t>KNEE</a:t>
                      </a:r>
                    </a:p>
                  </a:txBody>
                  <a:tcPr anchor="ctr">
                    <a:solidFill>
                      <a:schemeClr val="bg1">
                        <a:lumMod val="75000"/>
                      </a:schemeClr>
                    </a:solidFill>
                  </a:tcPr>
                </a:tc>
                <a:tc>
                  <a:txBody>
                    <a:bodyPr/>
                    <a:lstStyle/>
                    <a:p>
                      <a:r>
                        <a:rPr lang="en-US" dirty="0"/>
                        <a:t>MOVES IN</a:t>
                      </a:r>
                    </a:p>
                  </a:txBody>
                  <a:tcPr/>
                </a:tc>
                <a:tc>
                  <a:txBody>
                    <a:bodyPr/>
                    <a:lstStyle/>
                    <a:p>
                      <a:r>
                        <a:rPr lang="en-US" dirty="0"/>
                        <a:t>ADDUCTORS</a:t>
                      </a:r>
                    </a:p>
                    <a:p>
                      <a:r>
                        <a:rPr lang="en-US" dirty="0"/>
                        <a:t>BICEP FEMORIS</a:t>
                      </a:r>
                    </a:p>
                    <a:p>
                      <a:r>
                        <a:rPr lang="en-US" dirty="0"/>
                        <a:t>TFL</a:t>
                      </a:r>
                    </a:p>
                    <a:p>
                      <a:r>
                        <a:rPr lang="en-US" baseline="0" dirty="0"/>
                        <a:t>VASTIS LAT</a:t>
                      </a:r>
                    </a:p>
                    <a:p>
                      <a:r>
                        <a:rPr lang="en-US" baseline="0" dirty="0"/>
                        <a:t> LAT. GASTROC</a:t>
                      </a:r>
                      <a:endParaRPr lang="en-US" dirty="0"/>
                    </a:p>
                  </a:txBody>
                  <a:tcPr/>
                </a:tc>
                <a:tc>
                  <a:txBody>
                    <a:bodyPr/>
                    <a:lstStyle/>
                    <a:p>
                      <a:r>
                        <a:rPr lang="en-US" dirty="0"/>
                        <a:t>GLUTE MED/MAX</a:t>
                      </a:r>
                    </a:p>
                    <a:p>
                      <a:r>
                        <a:rPr lang="en-US" dirty="0"/>
                        <a:t>VAST MED OBL</a:t>
                      </a:r>
                    </a:p>
                    <a:p>
                      <a:r>
                        <a:rPr lang="en-US" dirty="0"/>
                        <a:t>MED</a:t>
                      </a:r>
                      <a:r>
                        <a:rPr lang="en-US" baseline="0" dirty="0"/>
                        <a:t> HAMSTRING</a:t>
                      </a:r>
                    </a:p>
                    <a:p>
                      <a:r>
                        <a:rPr lang="en-US" baseline="0" dirty="0"/>
                        <a:t>MED GASTROC</a:t>
                      </a:r>
                      <a:endParaRPr lang="en-US" dirty="0"/>
                    </a:p>
                  </a:txBody>
                  <a:tcPr/>
                </a:tc>
                <a:extLst>
                  <a:ext uri="{0D108BD9-81ED-4DB2-BD59-A6C34878D82A}">
                    <a16:rowId xmlns:a16="http://schemas.microsoft.com/office/drawing/2014/main" val="10003"/>
                  </a:ext>
                </a:extLst>
              </a:tr>
              <a:tr h="1300642">
                <a:tc vMerge="1">
                  <a:txBody>
                    <a:bodyPr/>
                    <a:lstStyle/>
                    <a:p>
                      <a:endParaRPr lang="en-US" dirty="0"/>
                    </a:p>
                  </a:txBody>
                  <a:tcPr/>
                </a:tc>
                <a:tc>
                  <a:txBody>
                    <a:bodyPr/>
                    <a:lstStyle/>
                    <a:p>
                      <a:r>
                        <a:rPr lang="en-US" dirty="0"/>
                        <a:t>MOVES OUT</a:t>
                      </a:r>
                    </a:p>
                  </a:txBody>
                  <a:tcPr/>
                </a:tc>
                <a:tc>
                  <a:txBody>
                    <a:bodyPr/>
                    <a:lstStyle/>
                    <a:p>
                      <a:r>
                        <a:rPr lang="en-US" dirty="0"/>
                        <a:t>PIRIFORMIS</a:t>
                      </a:r>
                    </a:p>
                    <a:p>
                      <a:r>
                        <a:rPr lang="en-US" dirty="0"/>
                        <a:t>BICEP FEMORIS</a:t>
                      </a:r>
                    </a:p>
                    <a:p>
                      <a:r>
                        <a:rPr lang="en-US" dirty="0"/>
                        <a:t>TFL</a:t>
                      </a:r>
                    </a:p>
                    <a:p>
                      <a:r>
                        <a:rPr lang="en-US" dirty="0"/>
                        <a:t>GLUTE MIN/MED</a:t>
                      </a:r>
                    </a:p>
                  </a:txBody>
                  <a:tcPr/>
                </a:tc>
                <a:tc>
                  <a:txBody>
                    <a:bodyPr/>
                    <a:lstStyle/>
                    <a:p>
                      <a:r>
                        <a:rPr lang="en-US" dirty="0"/>
                        <a:t>ADDUCTORS</a:t>
                      </a:r>
                    </a:p>
                    <a:p>
                      <a:r>
                        <a:rPr lang="en-US" dirty="0"/>
                        <a:t>MED. HAMSTRING</a:t>
                      </a:r>
                    </a:p>
                    <a:p>
                      <a:r>
                        <a:rPr lang="en-US" dirty="0"/>
                        <a:t>GLUTE MAX</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75612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9203415"/>
              </p:ext>
            </p:extLst>
          </p:nvPr>
        </p:nvGraphicFramePr>
        <p:xfrm>
          <a:off x="1208744" y="215153"/>
          <a:ext cx="8825656" cy="6498113"/>
        </p:xfrm>
        <a:graphic>
          <a:graphicData uri="http://schemas.openxmlformats.org/drawingml/2006/table">
            <a:tbl>
              <a:tblPr firstRow="1" bandRow="1">
                <a:tableStyleId>{073A0DAA-6AF3-43AB-8588-CEC1D06C72B9}</a:tableStyleId>
              </a:tblPr>
              <a:tblGrid>
                <a:gridCol w="2206414">
                  <a:extLst>
                    <a:ext uri="{9D8B030D-6E8A-4147-A177-3AD203B41FA5}">
                      <a16:colId xmlns:a16="http://schemas.microsoft.com/office/drawing/2014/main" val="20000"/>
                    </a:ext>
                  </a:extLst>
                </a:gridCol>
                <a:gridCol w="2206414">
                  <a:extLst>
                    <a:ext uri="{9D8B030D-6E8A-4147-A177-3AD203B41FA5}">
                      <a16:colId xmlns:a16="http://schemas.microsoft.com/office/drawing/2014/main" val="20001"/>
                    </a:ext>
                  </a:extLst>
                </a:gridCol>
                <a:gridCol w="2206414">
                  <a:extLst>
                    <a:ext uri="{9D8B030D-6E8A-4147-A177-3AD203B41FA5}">
                      <a16:colId xmlns:a16="http://schemas.microsoft.com/office/drawing/2014/main" val="20002"/>
                    </a:ext>
                  </a:extLst>
                </a:gridCol>
                <a:gridCol w="2206414">
                  <a:extLst>
                    <a:ext uri="{9D8B030D-6E8A-4147-A177-3AD203B41FA5}">
                      <a16:colId xmlns:a16="http://schemas.microsoft.com/office/drawing/2014/main" val="20003"/>
                    </a:ext>
                  </a:extLst>
                </a:gridCol>
              </a:tblGrid>
              <a:tr h="733340">
                <a:tc gridSpan="4">
                  <a:txBody>
                    <a:bodyPr/>
                    <a:lstStyle/>
                    <a:p>
                      <a:pPr algn="l"/>
                      <a:r>
                        <a:rPr lang="en-US" sz="3600" dirty="0"/>
                        <a:t>LATERAL </a:t>
                      </a:r>
                      <a:r>
                        <a:rPr lang="en-US" sz="3600" baseline="0" dirty="0"/>
                        <a:t>VIEW</a:t>
                      </a:r>
                      <a:endParaRPr lang="en-US" sz="3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129111">
                <a:tc>
                  <a:txBody>
                    <a:bodyPr/>
                    <a:lstStyle/>
                    <a:p>
                      <a:pPr algn="ctr"/>
                      <a:r>
                        <a:rPr lang="en-US" sz="2000" dirty="0"/>
                        <a:t>CHECK</a:t>
                      </a:r>
                      <a:r>
                        <a:rPr lang="en-US" sz="2000" baseline="0" dirty="0"/>
                        <a:t>POINT</a:t>
                      </a:r>
                      <a:endParaRPr lang="en-US" sz="2000" b="1" dirty="0"/>
                    </a:p>
                  </a:txBody>
                  <a:tcPr/>
                </a:tc>
                <a:tc>
                  <a:txBody>
                    <a:bodyPr/>
                    <a:lstStyle/>
                    <a:p>
                      <a:pPr algn="ctr"/>
                      <a:r>
                        <a:rPr lang="en-US" sz="2000" dirty="0"/>
                        <a:t>COMPENSATION</a:t>
                      </a:r>
                      <a:endParaRPr lang="en-US" sz="2000" b="1" dirty="0"/>
                    </a:p>
                  </a:txBody>
                  <a:tcPr/>
                </a:tc>
                <a:tc>
                  <a:txBody>
                    <a:bodyPr/>
                    <a:lstStyle/>
                    <a:p>
                      <a:pPr algn="ctr"/>
                      <a:r>
                        <a:rPr lang="en-US" sz="2000" dirty="0"/>
                        <a:t>OVERACTIVE</a:t>
                      </a:r>
                      <a:endParaRPr 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UNDERACTIVE</a:t>
                      </a:r>
                    </a:p>
                    <a:p>
                      <a:pPr algn="ctr"/>
                      <a:endParaRPr lang="en-US" sz="2000" b="1" dirty="0"/>
                    </a:p>
                  </a:txBody>
                  <a:tcPr/>
                </a:tc>
                <a:extLst>
                  <a:ext uri="{0D108BD9-81ED-4DB2-BD59-A6C34878D82A}">
                    <a16:rowId xmlns:a16="http://schemas.microsoft.com/office/drawing/2014/main" val="10001"/>
                  </a:ext>
                </a:extLst>
              </a:tr>
              <a:tr h="1129111">
                <a:tc rowSpan="3">
                  <a:txBody>
                    <a:bodyPr/>
                    <a:lstStyle/>
                    <a:p>
                      <a:pPr algn="ctr"/>
                      <a:r>
                        <a:rPr lang="en-US" sz="3600" dirty="0"/>
                        <a:t>LPHC</a:t>
                      </a:r>
                    </a:p>
                  </a:txBody>
                  <a:tcPr anchor="ctr">
                    <a:solidFill>
                      <a:schemeClr val="bg1">
                        <a:lumMod val="75000"/>
                      </a:schemeClr>
                    </a:solidFill>
                  </a:tcPr>
                </a:tc>
                <a:tc>
                  <a:txBody>
                    <a:bodyPr/>
                    <a:lstStyle/>
                    <a:p>
                      <a:r>
                        <a:rPr lang="en-US" dirty="0"/>
                        <a:t>EXCESSIVE FORWARD LEAN</a:t>
                      </a:r>
                    </a:p>
                  </a:txBody>
                  <a:tcPr/>
                </a:tc>
                <a:tc>
                  <a:txBody>
                    <a:bodyPr/>
                    <a:lstStyle/>
                    <a:p>
                      <a:r>
                        <a:rPr lang="pt-BR" cap="all" baseline="0" dirty="0"/>
                        <a:t>Soleus</a:t>
                      </a:r>
                    </a:p>
                    <a:p>
                      <a:r>
                        <a:rPr lang="pt-BR" cap="all" baseline="0" dirty="0"/>
                        <a:t>Gastroc</a:t>
                      </a:r>
                    </a:p>
                    <a:p>
                      <a:r>
                        <a:rPr lang="pt-BR" cap="all" baseline="0" dirty="0"/>
                        <a:t>Hip FlexorS</a:t>
                      </a:r>
                      <a:endParaRPr lang="en-US" cap="all" baseline="0" dirty="0"/>
                    </a:p>
                  </a:txBody>
                  <a:tcPr/>
                </a:tc>
                <a:tc>
                  <a:txBody>
                    <a:bodyPr/>
                    <a:lstStyle/>
                    <a:p>
                      <a:r>
                        <a:rPr lang="pt-BR" cap="all" baseline="0" dirty="0"/>
                        <a:t>Anterior Tibialis Glute Max Erector Spinae </a:t>
                      </a:r>
                      <a:endParaRPr lang="en-US" cap="all" baseline="0" dirty="0"/>
                    </a:p>
                  </a:txBody>
                  <a:tcPr/>
                </a:tc>
                <a:extLst>
                  <a:ext uri="{0D108BD9-81ED-4DB2-BD59-A6C34878D82A}">
                    <a16:rowId xmlns:a16="http://schemas.microsoft.com/office/drawing/2014/main" val="10002"/>
                  </a:ext>
                </a:extLst>
              </a:tr>
              <a:tr h="1129111">
                <a:tc vMerge="1">
                  <a:txBody>
                    <a:bodyPr/>
                    <a:lstStyle/>
                    <a:p>
                      <a:endParaRPr lang="en-US" dirty="0"/>
                    </a:p>
                  </a:txBody>
                  <a:tcPr/>
                </a:tc>
                <a:tc>
                  <a:txBody>
                    <a:bodyPr/>
                    <a:lstStyle/>
                    <a:p>
                      <a:r>
                        <a:rPr lang="en-US" dirty="0"/>
                        <a:t>LOW BACK ARCHES</a:t>
                      </a:r>
                    </a:p>
                  </a:txBody>
                  <a:tcPr/>
                </a:tc>
                <a:tc>
                  <a:txBody>
                    <a:bodyPr/>
                    <a:lstStyle/>
                    <a:p>
                      <a:r>
                        <a:rPr lang="en-US" cap="all" baseline="0" dirty="0"/>
                        <a:t>Hip </a:t>
                      </a:r>
                      <a:r>
                        <a:rPr lang="en-US" cap="all" baseline="0" dirty="0" err="1"/>
                        <a:t>FlexorS</a:t>
                      </a:r>
                      <a:endParaRPr lang="en-US" cap="all" baseline="0" dirty="0"/>
                    </a:p>
                    <a:p>
                      <a:r>
                        <a:rPr lang="en-US" cap="all" baseline="0" dirty="0"/>
                        <a:t>Erector Spinae </a:t>
                      </a:r>
                      <a:r>
                        <a:rPr lang="en-US" cap="all" baseline="0" dirty="0" err="1"/>
                        <a:t>Lat</a:t>
                      </a:r>
                      <a:r>
                        <a:rPr lang="en-US" cap="all" baseline="0" dirty="0"/>
                        <a:t> </a:t>
                      </a:r>
                      <a:r>
                        <a:rPr lang="en-US" cap="all" baseline="0" dirty="0" err="1"/>
                        <a:t>Dorsi</a:t>
                      </a:r>
                      <a:r>
                        <a:rPr lang="en-US" cap="all" baseline="0" dirty="0"/>
                        <a:t> </a:t>
                      </a:r>
                    </a:p>
                  </a:txBody>
                  <a:tcPr/>
                </a:tc>
                <a:tc>
                  <a:txBody>
                    <a:bodyPr/>
                    <a:lstStyle/>
                    <a:p>
                      <a:r>
                        <a:rPr lang="en-US" cap="all" baseline="0" dirty="0"/>
                        <a:t>Glute Max Intrinsic Core Stabilizers</a:t>
                      </a:r>
                    </a:p>
                  </a:txBody>
                  <a:tcPr/>
                </a:tc>
                <a:extLst>
                  <a:ext uri="{0D108BD9-81ED-4DB2-BD59-A6C34878D82A}">
                    <a16:rowId xmlns:a16="http://schemas.microsoft.com/office/drawing/2014/main" val="10003"/>
                  </a:ext>
                </a:extLst>
              </a:tr>
              <a:tr h="1129111">
                <a:tc vMerge="1">
                  <a:txBody>
                    <a:bodyPr/>
                    <a:lstStyle/>
                    <a:p>
                      <a:endParaRPr lang="en-US" dirty="0"/>
                    </a:p>
                  </a:txBody>
                  <a:tcPr/>
                </a:tc>
                <a:tc>
                  <a:txBody>
                    <a:bodyPr/>
                    <a:lstStyle/>
                    <a:p>
                      <a:r>
                        <a:rPr lang="en-US" cap="all" baseline="0" dirty="0"/>
                        <a:t>LOW BACK ROUNDS</a:t>
                      </a:r>
                    </a:p>
                  </a:txBody>
                  <a:tcPr/>
                </a:tc>
                <a:tc>
                  <a:txBody>
                    <a:bodyPr/>
                    <a:lstStyle/>
                    <a:p>
                      <a:r>
                        <a:rPr lang="fr-FR" cap="all" baseline="0" dirty="0" err="1"/>
                        <a:t>Hamstrings</a:t>
                      </a:r>
                      <a:endParaRPr lang="fr-FR" cap="all" baseline="0" dirty="0"/>
                    </a:p>
                    <a:p>
                      <a:r>
                        <a:rPr lang="fr-FR" cap="all" baseline="0" dirty="0" err="1"/>
                        <a:t>AddUCT</a:t>
                      </a:r>
                      <a:r>
                        <a:rPr lang="fr-FR" cap="all" baseline="0" dirty="0"/>
                        <a:t> </a:t>
                      </a:r>
                      <a:r>
                        <a:rPr lang="fr-FR" cap="all" baseline="0" dirty="0" err="1"/>
                        <a:t>magnus</a:t>
                      </a:r>
                      <a:endParaRPr lang="fr-FR" cap="all" baseline="0" dirty="0"/>
                    </a:p>
                    <a:p>
                      <a:r>
                        <a:rPr lang="fr-FR" cap="all" baseline="0" dirty="0" err="1"/>
                        <a:t>RectUs</a:t>
                      </a:r>
                      <a:r>
                        <a:rPr lang="fr-FR" cap="all" baseline="0" dirty="0"/>
                        <a:t> </a:t>
                      </a:r>
                      <a:r>
                        <a:rPr lang="fr-FR" cap="all" baseline="0" dirty="0" err="1"/>
                        <a:t>Abd</a:t>
                      </a:r>
                      <a:endParaRPr lang="fr-FR" cap="all" baseline="0" dirty="0"/>
                    </a:p>
                    <a:p>
                      <a:r>
                        <a:rPr lang="fr-FR" cap="all" baseline="0" dirty="0"/>
                        <a:t>Ext Obliques </a:t>
                      </a:r>
                      <a:endParaRPr lang="en-US" cap="all" baseline="0" dirty="0"/>
                    </a:p>
                  </a:txBody>
                  <a:tcPr/>
                </a:tc>
                <a:tc>
                  <a:txBody>
                    <a:bodyPr/>
                    <a:lstStyle/>
                    <a:p>
                      <a:r>
                        <a:rPr lang="en-US" cap="all" baseline="0" dirty="0"/>
                        <a:t>Glute Max Erector Spine Intrinsic Core Stabilizers</a:t>
                      </a:r>
                    </a:p>
                  </a:txBody>
                  <a:tcPr/>
                </a:tc>
                <a:extLst>
                  <a:ext uri="{0D108BD9-81ED-4DB2-BD59-A6C34878D82A}">
                    <a16:rowId xmlns:a16="http://schemas.microsoft.com/office/drawing/2014/main" val="10004"/>
                  </a:ext>
                </a:extLst>
              </a:tr>
              <a:tr h="1129111">
                <a:tc>
                  <a:txBody>
                    <a:bodyPr/>
                    <a:lstStyle/>
                    <a:p>
                      <a:pPr algn="ctr"/>
                      <a:r>
                        <a:rPr lang="en-US" sz="3600" dirty="0"/>
                        <a:t>UP</a:t>
                      </a:r>
                      <a:r>
                        <a:rPr lang="en-US" sz="3600" baseline="0" dirty="0"/>
                        <a:t>PER BODY</a:t>
                      </a:r>
                      <a:endParaRPr lang="en-US" sz="3600" dirty="0"/>
                    </a:p>
                  </a:txBody>
                  <a:tcPr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cap="all" baseline="0" dirty="0"/>
                        <a:t>Arms Fall Forward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cap="all" baseline="0" dirty="0" err="1"/>
                        <a:t>Lat</a:t>
                      </a:r>
                      <a:r>
                        <a:rPr lang="en-US" cap="all" baseline="0" dirty="0"/>
                        <a:t> </a:t>
                      </a:r>
                      <a:r>
                        <a:rPr lang="en-US" cap="all" baseline="0" dirty="0" err="1"/>
                        <a:t>Dorsi</a:t>
                      </a:r>
                      <a:r>
                        <a:rPr lang="en-US" cap="all"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cap="all" baseline="0" dirty="0" err="1"/>
                        <a:t>PecS</a:t>
                      </a:r>
                      <a:r>
                        <a:rPr lang="en-US" cap="all" baseline="0" dirty="0"/>
                        <a:t> </a:t>
                      </a:r>
                      <a:r>
                        <a:rPr lang="en-US" cap="all" baseline="0" dirty="0" err="1"/>
                        <a:t>Coracobrach</a:t>
                      </a:r>
                      <a:endParaRPr lang="en-US" cap="all"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cap="all" baseline="0" dirty="0"/>
                        <a:t>Mid/Low Trap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cap="all" baseline="0" dirty="0"/>
                        <a:t>Rhomboids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cap="all" baseline="0" dirty="0"/>
                        <a:t>Post </a:t>
                      </a:r>
                      <a:r>
                        <a:rPr lang="en-US" cap="all" baseline="0" dirty="0" err="1"/>
                        <a:t>Delt</a:t>
                      </a:r>
                      <a:r>
                        <a:rPr lang="en-US" cap="all" baseline="0" dirty="0"/>
                        <a:t> Rotator Cuff</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3246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2900143"/>
              </p:ext>
            </p:extLst>
          </p:nvPr>
        </p:nvGraphicFramePr>
        <p:xfrm>
          <a:off x="1190815" y="0"/>
          <a:ext cx="8825656" cy="6893433"/>
        </p:xfrm>
        <a:graphic>
          <a:graphicData uri="http://schemas.openxmlformats.org/drawingml/2006/table">
            <a:tbl>
              <a:tblPr firstRow="1" bandRow="1">
                <a:tableStyleId>{073A0DAA-6AF3-43AB-8588-CEC1D06C72B9}</a:tableStyleId>
              </a:tblPr>
              <a:tblGrid>
                <a:gridCol w="2206414">
                  <a:extLst>
                    <a:ext uri="{9D8B030D-6E8A-4147-A177-3AD203B41FA5}">
                      <a16:colId xmlns:a16="http://schemas.microsoft.com/office/drawing/2014/main" val="20000"/>
                    </a:ext>
                  </a:extLst>
                </a:gridCol>
                <a:gridCol w="2206414">
                  <a:extLst>
                    <a:ext uri="{9D8B030D-6E8A-4147-A177-3AD203B41FA5}">
                      <a16:colId xmlns:a16="http://schemas.microsoft.com/office/drawing/2014/main" val="20001"/>
                    </a:ext>
                  </a:extLst>
                </a:gridCol>
                <a:gridCol w="2206414">
                  <a:extLst>
                    <a:ext uri="{9D8B030D-6E8A-4147-A177-3AD203B41FA5}">
                      <a16:colId xmlns:a16="http://schemas.microsoft.com/office/drawing/2014/main" val="20002"/>
                    </a:ext>
                  </a:extLst>
                </a:gridCol>
                <a:gridCol w="2206414">
                  <a:extLst>
                    <a:ext uri="{9D8B030D-6E8A-4147-A177-3AD203B41FA5}">
                      <a16:colId xmlns:a16="http://schemas.microsoft.com/office/drawing/2014/main" val="20003"/>
                    </a:ext>
                  </a:extLst>
                </a:gridCol>
              </a:tblGrid>
              <a:tr h="802386">
                <a:tc gridSpan="4">
                  <a:txBody>
                    <a:bodyPr/>
                    <a:lstStyle/>
                    <a:p>
                      <a:r>
                        <a:rPr lang="en-US" sz="3600" dirty="0"/>
                        <a:t>POSTERIOR</a:t>
                      </a:r>
                      <a:r>
                        <a:rPr lang="en-US" sz="3600" baseline="0" dirty="0"/>
                        <a:t> VIEW</a:t>
                      </a:r>
                      <a:endParaRPr lang="en-US" sz="3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67045">
                <a:tc>
                  <a:txBody>
                    <a:bodyPr/>
                    <a:lstStyle/>
                    <a:p>
                      <a:pPr algn="ctr"/>
                      <a:r>
                        <a:rPr lang="en-US" sz="2000" dirty="0"/>
                        <a:t>CHECK</a:t>
                      </a:r>
                      <a:r>
                        <a:rPr lang="en-US" sz="2000" baseline="0" dirty="0"/>
                        <a:t>POINT</a:t>
                      </a:r>
                      <a:endParaRPr lang="en-US" sz="2000" b="1" dirty="0"/>
                    </a:p>
                  </a:txBody>
                  <a:tcPr/>
                </a:tc>
                <a:tc>
                  <a:txBody>
                    <a:bodyPr/>
                    <a:lstStyle/>
                    <a:p>
                      <a:pPr algn="ctr"/>
                      <a:r>
                        <a:rPr lang="en-US" sz="2000" dirty="0"/>
                        <a:t>COMPENSATION</a:t>
                      </a:r>
                      <a:endParaRPr lang="en-US" sz="2000" b="1" dirty="0"/>
                    </a:p>
                  </a:txBody>
                  <a:tcPr/>
                </a:tc>
                <a:tc>
                  <a:txBody>
                    <a:bodyPr/>
                    <a:lstStyle/>
                    <a:p>
                      <a:pPr algn="ctr"/>
                      <a:r>
                        <a:rPr lang="en-US" sz="2000" dirty="0"/>
                        <a:t>OVERACTIVE</a:t>
                      </a:r>
                      <a:endParaRPr 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UNDERACTIVE</a:t>
                      </a:r>
                    </a:p>
                    <a:p>
                      <a:pPr algn="ctr"/>
                      <a:endParaRPr lang="en-US" sz="2000" b="1" dirty="0"/>
                    </a:p>
                  </a:txBody>
                  <a:tcPr/>
                </a:tc>
                <a:extLst>
                  <a:ext uri="{0D108BD9-81ED-4DB2-BD59-A6C34878D82A}">
                    <a16:rowId xmlns:a16="http://schemas.microsoft.com/office/drawing/2014/main" val="10001"/>
                  </a:ext>
                </a:extLst>
              </a:tr>
              <a:tr h="1600790">
                <a:tc>
                  <a:txBody>
                    <a:bodyPr/>
                    <a:lstStyle/>
                    <a:p>
                      <a:pPr algn="ctr"/>
                      <a:r>
                        <a:rPr lang="en-US" sz="3200" dirty="0"/>
                        <a:t>LPHC</a:t>
                      </a:r>
                    </a:p>
                  </a:txBody>
                  <a:tcPr anchor="ctr">
                    <a:solidFill>
                      <a:schemeClr val="bg1">
                        <a:lumMod val="75000"/>
                      </a:schemeClr>
                    </a:solidFill>
                  </a:tcPr>
                </a:tc>
                <a:tc>
                  <a:txBody>
                    <a:bodyPr/>
                    <a:lstStyle/>
                    <a:p>
                      <a:r>
                        <a:rPr lang="en-US" cap="all" baseline="0" dirty="0"/>
                        <a:t>ASYMMETRICAL WEIGHT SHIFT</a:t>
                      </a:r>
                    </a:p>
                  </a:txBody>
                  <a:tcPr/>
                </a:tc>
                <a:tc>
                  <a:txBody>
                    <a:bodyPr/>
                    <a:lstStyle/>
                    <a:p>
                      <a:r>
                        <a:rPr lang="en-US" cap="all" baseline="0" dirty="0" err="1"/>
                        <a:t>AdductorS</a:t>
                      </a:r>
                      <a:r>
                        <a:rPr lang="en-US" cap="all" baseline="0" dirty="0"/>
                        <a:t>(on same side of shift) </a:t>
                      </a:r>
                    </a:p>
                    <a:p>
                      <a:r>
                        <a:rPr lang="en-US" cap="all" baseline="0" dirty="0"/>
                        <a:t>TFL</a:t>
                      </a:r>
                    </a:p>
                    <a:p>
                      <a:r>
                        <a:rPr lang="en-US" cap="all" baseline="0" dirty="0"/>
                        <a:t>Piriformis</a:t>
                      </a:r>
                    </a:p>
                    <a:p>
                      <a:r>
                        <a:rPr lang="en-US" cap="all" baseline="0" dirty="0"/>
                        <a:t>Bicep </a:t>
                      </a:r>
                      <a:r>
                        <a:rPr lang="en-US" cap="all" baseline="0" dirty="0" err="1"/>
                        <a:t>Femoris</a:t>
                      </a:r>
                      <a:endParaRPr lang="en-US" cap="all" baseline="0" dirty="0"/>
                    </a:p>
                    <a:p>
                      <a:r>
                        <a:rPr lang="en-US" cap="all" baseline="0" dirty="0"/>
                        <a:t>Glute Med (on opposite side of shift) </a:t>
                      </a:r>
                    </a:p>
                  </a:txBody>
                  <a:tcPr/>
                </a:tc>
                <a:tc>
                  <a:txBody>
                    <a:bodyPr/>
                    <a:lstStyle/>
                    <a:p>
                      <a:r>
                        <a:rPr lang="en-US" cap="all" baseline="0" dirty="0"/>
                        <a:t>Glute Med (on side of shift)</a:t>
                      </a:r>
                    </a:p>
                    <a:p>
                      <a:endParaRPr lang="en-US" cap="all" baseline="0" dirty="0"/>
                    </a:p>
                    <a:p>
                      <a:r>
                        <a:rPr lang="en-US" cap="all" baseline="0" dirty="0" err="1"/>
                        <a:t>AdductorS</a:t>
                      </a:r>
                      <a:r>
                        <a:rPr lang="en-US" cap="all" baseline="0" dirty="0"/>
                        <a:t> (on opposite side of shift)</a:t>
                      </a:r>
                    </a:p>
                  </a:txBody>
                  <a:tcPr/>
                </a:tc>
                <a:extLst>
                  <a:ext uri="{0D108BD9-81ED-4DB2-BD59-A6C34878D82A}">
                    <a16:rowId xmlns:a16="http://schemas.microsoft.com/office/drawing/2014/main" val="10002"/>
                  </a:ext>
                </a:extLst>
              </a:tr>
              <a:tr h="1300642">
                <a:tc rowSpan="2">
                  <a:txBody>
                    <a:bodyPr/>
                    <a:lstStyle/>
                    <a:p>
                      <a:pPr algn="ctr"/>
                      <a:r>
                        <a:rPr lang="en-US" sz="3200" dirty="0"/>
                        <a:t>FOOT</a:t>
                      </a:r>
                    </a:p>
                  </a:txBody>
                  <a:tcPr anchor="ctr">
                    <a:solidFill>
                      <a:schemeClr val="bg1">
                        <a:lumMod val="75000"/>
                      </a:schemeClr>
                    </a:solidFill>
                  </a:tcPr>
                </a:tc>
                <a:tc>
                  <a:txBody>
                    <a:bodyPr/>
                    <a:lstStyle/>
                    <a:p>
                      <a:r>
                        <a:rPr lang="en-US" cap="all" baseline="0" dirty="0"/>
                        <a:t>FLATTENS</a:t>
                      </a:r>
                    </a:p>
                  </a:txBody>
                  <a:tcPr/>
                </a:tc>
                <a:tc>
                  <a:txBody>
                    <a:bodyPr/>
                    <a:lstStyle/>
                    <a:p>
                      <a:r>
                        <a:rPr lang="en-US" cap="all" baseline="0" dirty="0" err="1"/>
                        <a:t>PeronealS</a:t>
                      </a:r>
                      <a:endParaRPr lang="en-US" cap="all" baseline="0" dirty="0"/>
                    </a:p>
                    <a:p>
                      <a:r>
                        <a:rPr lang="en-US" cap="all" baseline="0" dirty="0"/>
                        <a:t>Toe </a:t>
                      </a:r>
                      <a:r>
                        <a:rPr lang="en-US" cap="all" baseline="0" dirty="0" err="1"/>
                        <a:t>extensorS</a:t>
                      </a:r>
                      <a:endParaRPr lang="en-US" cap="all" baseline="0" dirty="0"/>
                    </a:p>
                    <a:p>
                      <a:r>
                        <a:rPr lang="en-US" cap="all" baseline="0" dirty="0" err="1"/>
                        <a:t>Lat</a:t>
                      </a:r>
                      <a:r>
                        <a:rPr lang="en-US" cap="all" baseline="0" dirty="0"/>
                        <a:t> </a:t>
                      </a:r>
                      <a:r>
                        <a:rPr lang="en-US" cap="all" baseline="0" dirty="0" err="1"/>
                        <a:t>Gastroc</a:t>
                      </a:r>
                      <a:endParaRPr lang="en-US" cap="all" baseline="0" dirty="0"/>
                    </a:p>
                    <a:p>
                      <a:r>
                        <a:rPr lang="en-US" cap="all" baseline="0" dirty="0"/>
                        <a:t>Biceps </a:t>
                      </a:r>
                      <a:r>
                        <a:rPr lang="en-US" cap="all" baseline="0" dirty="0" err="1"/>
                        <a:t>Femoris</a:t>
                      </a:r>
                      <a:endParaRPr lang="en-US" cap="all" baseline="0" dirty="0"/>
                    </a:p>
                    <a:p>
                      <a:r>
                        <a:rPr lang="en-US" cap="all" baseline="0" dirty="0"/>
                        <a:t>TFL </a:t>
                      </a:r>
                    </a:p>
                  </a:txBody>
                  <a:tcPr/>
                </a:tc>
                <a:tc>
                  <a:txBody>
                    <a:bodyPr/>
                    <a:lstStyle/>
                    <a:p>
                      <a:r>
                        <a:rPr lang="en-US" cap="all" baseline="0" dirty="0"/>
                        <a:t>Post Tibialis</a:t>
                      </a:r>
                    </a:p>
                    <a:p>
                      <a:r>
                        <a:rPr lang="en-US" cap="all" baseline="0" dirty="0"/>
                        <a:t>Ant Tibialis</a:t>
                      </a:r>
                    </a:p>
                    <a:p>
                      <a:r>
                        <a:rPr lang="en-US" cap="all" baseline="0" dirty="0"/>
                        <a:t>Med </a:t>
                      </a:r>
                      <a:r>
                        <a:rPr lang="en-US" cap="all" baseline="0" dirty="0" err="1"/>
                        <a:t>Gastroc</a:t>
                      </a:r>
                      <a:endParaRPr lang="en-US" cap="all" baseline="0" dirty="0"/>
                    </a:p>
                    <a:p>
                      <a:r>
                        <a:rPr lang="en-US" cap="all" baseline="0" dirty="0"/>
                        <a:t>Glute Med </a:t>
                      </a:r>
                    </a:p>
                  </a:txBody>
                  <a:tcPr/>
                </a:tc>
                <a:extLst>
                  <a:ext uri="{0D108BD9-81ED-4DB2-BD59-A6C34878D82A}">
                    <a16:rowId xmlns:a16="http://schemas.microsoft.com/office/drawing/2014/main" val="10003"/>
                  </a:ext>
                </a:extLst>
              </a:tr>
              <a:tr h="1300642">
                <a:tc vMerge="1">
                  <a:txBody>
                    <a:bodyPr/>
                    <a:lstStyle/>
                    <a:p>
                      <a:endParaRPr lang="en-US" dirty="0"/>
                    </a:p>
                  </a:txBody>
                  <a:tcPr/>
                </a:tc>
                <a:tc>
                  <a:txBody>
                    <a:bodyPr/>
                    <a:lstStyle/>
                    <a:p>
                      <a:r>
                        <a:rPr lang="en-US" cap="all" baseline="0" dirty="0"/>
                        <a:t>HEEL RISES</a:t>
                      </a:r>
                    </a:p>
                  </a:txBody>
                  <a:tcPr/>
                </a:tc>
                <a:tc>
                  <a:txBody>
                    <a:bodyPr/>
                    <a:lstStyle/>
                    <a:p>
                      <a:r>
                        <a:rPr lang="en-US" cap="all" baseline="0" dirty="0"/>
                        <a:t>Soleus Gastrocnemius</a:t>
                      </a:r>
                    </a:p>
                  </a:txBody>
                  <a:tcPr/>
                </a:tc>
                <a:tc>
                  <a:txBody>
                    <a:bodyPr/>
                    <a:lstStyle/>
                    <a:p>
                      <a:r>
                        <a:rPr lang="en-US" cap="all" baseline="0" dirty="0"/>
                        <a:t>Anterior Tibialis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4311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BACK SQUAT 2: CORRECTING DEFICITS</a:t>
            </a:r>
          </a:p>
        </p:txBody>
      </p:sp>
      <p:sp>
        <p:nvSpPr>
          <p:cNvPr id="3" name="Text Placeholder 2"/>
          <p:cNvSpPr>
            <a:spLocks noGrp="1"/>
          </p:cNvSpPr>
          <p:nvPr>
            <p:ph type="body" idx="1"/>
          </p:nvPr>
        </p:nvSpPr>
        <p:spPr>
          <a:xfrm>
            <a:off x="1154955" y="1687134"/>
            <a:ext cx="8825658" cy="4175784"/>
          </a:xfrm>
        </p:spPr>
        <p:txBody>
          <a:bodyPr anchor="t"/>
          <a:lstStyle/>
          <a:p>
            <a:pPr marL="342900" indent="-342900" algn="l">
              <a:buFont typeface="Arial" panose="020B0604020202020204" pitchFamily="34" charset="0"/>
              <a:buChar char="•"/>
            </a:pPr>
            <a:r>
              <a:rPr lang="en-US" i="0" dirty="0">
                <a:solidFill>
                  <a:schemeClr val="tx1"/>
                </a:solidFill>
              </a:rPr>
              <a:t>30 potentially observable functional deficits</a:t>
            </a:r>
          </a:p>
          <a:p>
            <a:pPr marL="342900" indent="-342900" algn="l">
              <a:buFont typeface="Arial" panose="020B0604020202020204" pitchFamily="34" charset="0"/>
              <a:buChar char="•"/>
            </a:pPr>
            <a:r>
              <a:rPr lang="en-US" i="0" dirty="0">
                <a:solidFill>
                  <a:schemeClr val="tx1"/>
                </a:solidFill>
              </a:rPr>
              <a:t>Limitations: </a:t>
            </a:r>
          </a:p>
          <a:p>
            <a:pPr marL="800100" lvl="1" indent="-342900">
              <a:buFont typeface="Arial" panose="020B0604020202020204" pitchFamily="34" charset="0"/>
              <a:buChar char="•"/>
            </a:pPr>
            <a:r>
              <a:rPr lang="en-US" i="0" dirty="0">
                <a:solidFill>
                  <a:schemeClr val="tx1"/>
                </a:solidFill>
              </a:rPr>
              <a:t>Miscomprehension of exercise instruction</a:t>
            </a:r>
          </a:p>
          <a:p>
            <a:pPr marL="800100" lvl="1" indent="-342900">
              <a:buFont typeface="Arial" panose="020B0604020202020204" pitchFamily="34" charset="0"/>
              <a:buChar char="•"/>
            </a:pPr>
            <a:r>
              <a:rPr lang="en-US" dirty="0">
                <a:solidFill>
                  <a:schemeClr val="tx1"/>
                </a:solidFill>
              </a:rPr>
              <a:t>Poor neuromuscular coordination and recruitment</a:t>
            </a:r>
          </a:p>
          <a:p>
            <a:pPr marL="800100" lvl="1" indent="-342900">
              <a:buFont typeface="Arial" panose="020B0604020202020204" pitchFamily="34" charset="0"/>
              <a:buChar char="•"/>
            </a:pPr>
            <a:r>
              <a:rPr lang="en-US" i="0" dirty="0">
                <a:solidFill>
                  <a:schemeClr val="tx1"/>
                </a:solidFill>
              </a:rPr>
              <a:t>Insufficient muscular strength/joint stability</a:t>
            </a:r>
          </a:p>
          <a:p>
            <a:pPr marL="800100" lvl="1" indent="-342900">
              <a:buFont typeface="Arial" panose="020B0604020202020204" pitchFamily="34" charset="0"/>
              <a:buChar char="•"/>
            </a:pPr>
            <a:r>
              <a:rPr lang="en-US" dirty="0">
                <a:solidFill>
                  <a:schemeClr val="tx1"/>
                </a:solidFill>
              </a:rPr>
              <a:t>Joint immobility</a:t>
            </a:r>
            <a:endParaRPr lang="en-US" i="0" dirty="0">
              <a:solidFill>
                <a:schemeClr val="tx1"/>
              </a:solidFill>
            </a:endParaRPr>
          </a:p>
          <a:p>
            <a:pPr marL="342900" indent="-342900" algn="l">
              <a:buFont typeface="Arial" panose="020B0604020202020204" pitchFamily="34" charset="0"/>
              <a:buChar char="•"/>
            </a:pPr>
            <a:endParaRPr lang="en-US" i="0" dirty="0">
              <a:solidFill>
                <a:schemeClr val="tx1"/>
              </a:solidFill>
            </a:endParaRPr>
          </a:p>
        </p:txBody>
      </p:sp>
    </p:spTree>
    <p:extLst>
      <p:ext uri="{BB962C8B-B14F-4D97-AF65-F5344CB8AC3E}">
        <p14:creationId xmlns:p14="http://schemas.microsoft.com/office/powerpoint/2010/main" val="2846799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Verbal cues</a:t>
            </a:r>
          </a:p>
        </p:txBody>
      </p:sp>
      <p:sp>
        <p:nvSpPr>
          <p:cNvPr id="3" name="Text Placeholder 2"/>
          <p:cNvSpPr>
            <a:spLocks noGrp="1"/>
          </p:cNvSpPr>
          <p:nvPr>
            <p:ph type="body" idx="1"/>
          </p:nvPr>
        </p:nvSpPr>
        <p:spPr>
          <a:xfrm>
            <a:off x="1154955" y="1687134"/>
            <a:ext cx="8825658" cy="3673760"/>
          </a:xfrm>
        </p:spPr>
        <p:txBody>
          <a:bodyPr numCol="2" anchor="t">
            <a:normAutofit/>
          </a:bodyPr>
          <a:lstStyle/>
          <a:p>
            <a:pPr marL="457200" indent="-457200" algn="l">
              <a:buFont typeface="+mj-lt"/>
              <a:buAutoNum type="arabicPeriod"/>
            </a:pPr>
            <a:r>
              <a:rPr lang="en-US" i="0" dirty="0"/>
              <a:t>Head position</a:t>
            </a:r>
          </a:p>
          <a:p>
            <a:pPr marL="457200" indent="-457200" algn="l">
              <a:buFont typeface="+mj-lt"/>
              <a:buAutoNum type="arabicPeriod"/>
            </a:pPr>
            <a:r>
              <a:rPr lang="en-US" i="0" dirty="0"/>
              <a:t>Thoracic position</a:t>
            </a:r>
          </a:p>
          <a:p>
            <a:pPr marL="457200" indent="-457200" algn="l">
              <a:buFont typeface="+mj-lt"/>
              <a:buAutoNum type="arabicPeriod"/>
            </a:pPr>
            <a:r>
              <a:rPr lang="en-US" i="0" dirty="0"/>
              <a:t>Trunk position</a:t>
            </a:r>
          </a:p>
          <a:p>
            <a:pPr marL="457200" indent="-457200" algn="l">
              <a:buFont typeface="+mj-lt"/>
              <a:buAutoNum type="arabicPeriod"/>
            </a:pPr>
            <a:r>
              <a:rPr lang="en-US" i="0" dirty="0"/>
              <a:t>Hip position</a:t>
            </a:r>
          </a:p>
          <a:p>
            <a:pPr marL="457200" indent="-457200" algn="l">
              <a:buFont typeface="+mj-lt"/>
              <a:buAutoNum type="arabicPeriod"/>
            </a:pPr>
            <a:r>
              <a:rPr lang="en-US" i="0" dirty="0"/>
              <a:t>Knee position</a:t>
            </a:r>
          </a:p>
          <a:p>
            <a:pPr marL="457200" indent="-457200" algn="l">
              <a:buFont typeface="+mj-lt"/>
              <a:buAutoNum type="arabicPeriod"/>
            </a:pPr>
            <a:r>
              <a:rPr lang="en-US" i="0" dirty="0" err="1"/>
              <a:t>Tibial</a:t>
            </a:r>
            <a:r>
              <a:rPr lang="en-US" i="0" dirty="0"/>
              <a:t> progression angle</a:t>
            </a:r>
          </a:p>
          <a:p>
            <a:pPr marL="457200" indent="-457200" algn="l">
              <a:buFont typeface="+mj-lt"/>
              <a:buAutoNum type="arabicPeriod"/>
            </a:pPr>
            <a:r>
              <a:rPr lang="en-US" i="0" dirty="0"/>
              <a:t>Foot position</a:t>
            </a:r>
          </a:p>
          <a:p>
            <a:pPr marL="457200" indent="-457200" algn="l">
              <a:buFont typeface="+mj-lt"/>
              <a:buAutoNum type="arabicPeriod"/>
            </a:pPr>
            <a:r>
              <a:rPr lang="en-US" i="0" dirty="0"/>
              <a:t>Descent</a:t>
            </a:r>
          </a:p>
          <a:p>
            <a:pPr marL="457200" indent="-457200" algn="l">
              <a:buFont typeface="+mj-lt"/>
              <a:buAutoNum type="arabicPeriod"/>
            </a:pPr>
            <a:r>
              <a:rPr lang="en-US" i="0" dirty="0"/>
              <a:t>Depth</a:t>
            </a:r>
          </a:p>
          <a:p>
            <a:pPr marL="457200" indent="-457200" algn="l">
              <a:buFont typeface="+mj-lt"/>
              <a:buAutoNum type="arabicPeriod"/>
            </a:pPr>
            <a:r>
              <a:rPr lang="en-US" i="0" dirty="0"/>
              <a:t>Ascent</a:t>
            </a:r>
          </a:p>
          <a:p>
            <a:pPr algn="l"/>
            <a:r>
              <a:rPr lang="en-US" i="0" dirty="0"/>
              <a:t>“Hold head flat”</a:t>
            </a:r>
          </a:p>
          <a:p>
            <a:pPr algn="l"/>
            <a:r>
              <a:rPr lang="en-US" i="0" dirty="0"/>
              <a:t>“Widen your chest”</a:t>
            </a:r>
          </a:p>
          <a:p>
            <a:pPr algn="l"/>
            <a:r>
              <a:rPr lang="en-US" i="0" dirty="0"/>
              <a:t>“Point belly button forward”</a:t>
            </a:r>
          </a:p>
          <a:p>
            <a:pPr algn="l"/>
            <a:r>
              <a:rPr lang="en-US" i="0" dirty="0"/>
              <a:t>“Square your hips”</a:t>
            </a:r>
          </a:p>
          <a:p>
            <a:pPr algn="l"/>
            <a:r>
              <a:rPr lang="en-US" i="0" dirty="0"/>
              <a:t>“Point knee caps straight ahead”</a:t>
            </a:r>
          </a:p>
          <a:p>
            <a:pPr algn="l"/>
            <a:r>
              <a:rPr lang="en-US" i="0" dirty="0"/>
              <a:t>“Straighten your shin”</a:t>
            </a:r>
          </a:p>
          <a:p>
            <a:pPr algn="l"/>
            <a:r>
              <a:rPr lang="en-US" i="0" dirty="0"/>
              <a:t>“Grip the floor with your heels”</a:t>
            </a:r>
          </a:p>
          <a:p>
            <a:pPr algn="l"/>
            <a:r>
              <a:rPr lang="en-US" i="0" dirty="0"/>
              <a:t>“Reach back for a chair”</a:t>
            </a:r>
          </a:p>
          <a:p>
            <a:pPr algn="l"/>
            <a:r>
              <a:rPr lang="en-US" i="0" dirty="0"/>
              <a:t>“Hips are at least knee height”</a:t>
            </a:r>
          </a:p>
          <a:p>
            <a:pPr algn="l"/>
            <a:r>
              <a:rPr lang="en-US" i="0" dirty="0"/>
              <a:t>“Lead with your chest”</a:t>
            </a:r>
          </a:p>
        </p:txBody>
      </p:sp>
      <p:sp>
        <p:nvSpPr>
          <p:cNvPr id="5" name="TextBox 4"/>
          <p:cNvSpPr txBox="1"/>
          <p:nvPr/>
        </p:nvSpPr>
        <p:spPr>
          <a:xfrm>
            <a:off x="1154954" y="5307106"/>
            <a:ext cx="8825659" cy="707886"/>
          </a:xfrm>
          <a:prstGeom prst="rect">
            <a:avLst/>
          </a:prstGeom>
          <a:noFill/>
        </p:spPr>
        <p:txBody>
          <a:bodyPr wrap="square" rtlCol="0">
            <a:spAutoFit/>
          </a:bodyPr>
          <a:lstStyle/>
          <a:p>
            <a:endParaRPr lang="en-US" sz="2000" dirty="0"/>
          </a:p>
          <a:p>
            <a:r>
              <a:rPr lang="en-US" sz="2000" dirty="0"/>
              <a:t>*As proposed in Back Squat 2*</a:t>
            </a:r>
          </a:p>
        </p:txBody>
      </p:sp>
    </p:spTree>
    <p:extLst>
      <p:ext uri="{BB962C8B-B14F-4D97-AF65-F5344CB8AC3E}">
        <p14:creationId xmlns:p14="http://schemas.microsoft.com/office/powerpoint/2010/main" val="52128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Back Squat</a:t>
            </a:r>
          </a:p>
        </p:txBody>
      </p:sp>
      <p:pic>
        <p:nvPicPr>
          <p:cNvPr id="4" name="Picture 3"/>
          <p:cNvPicPr>
            <a:picLocks noChangeAspect="1"/>
          </p:cNvPicPr>
          <p:nvPr/>
        </p:nvPicPr>
        <p:blipFill>
          <a:blip r:embed="rId2"/>
          <a:stretch>
            <a:fillRect/>
          </a:stretch>
        </p:blipFill>
        <p:spPr>
          <a:xfrm>
            <a:off x="4587979" y="139958"/>
            <a:ext cx="5876728" cy="6035114"/>
          </a:xfrm>
          <a:prstGeom prst="rect">
            <a:avLst/>
          </a:prstGeom>
        </p:spPr>
      </p:pic>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b="1" i="0" dirty="0">
                <a:solidFill>
                  <a:schemeClr val="tx1"/>
                </a:solidFill>
              </a:rPr>
              <a:t>IDEAL BACK SQUAT</a:t>
            </a:r>
          </a:p>
        </p:txBody>
      </p:sp>
    </p:spTree>
    <p:extLst>
      <p:ext uri="{BB962C8B-B14F-4D97-AF65-F5344CB8AC3E}">
        <p14:creationId xmlns:p14="http://schemas.microsoft.com/office/powerpoint/2010/main" val="116110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Back squat modification</a:t>
            </a:r>
          </a:p>
        </p:txBody>
      </p:sp>
      <p:sp>
        <p:nvSpPr>
          <p:cNvPr id="3" name="Text Placeholder 2"/>
          <p:cNvSpPr>
            <a:spLocks noGrp="1"/>
          </p:cNvSpPr>
          <p:nvPr>
            <p:ph type="body" idx="1"/>
          </p:nvPr>
        </p:nvSpPr>
        <p:spPr>
          <a:xfrm>
            <a:off x="1154955" y="1687134"/>
            <a:ext cx="8825658" cy="3950648"/>
          </a:xfrm>
        </p:spPr>
        <p:txBody>
          <a:bodyPr anchor="t">
            <a:normAutofit/>
          </a:bodyPr>
          <a:lstStyle/>
          <a:p>
            <a:pPr marL="342900" indent="-342900" algn="l">
              <a:buFont typeface="Arial" panose="020B0604020202020204" pitchFamily="34" charset="0"/>
              <a:buChar char="•"/>
            </a:pPr>
            <a:r>
              <a:rPr lang="en-US" i="0" dirty="0">
                <a:solidFill>
                  <a:schemeClr val="tx1"/>
                </a:solidFill>
              </a:rPr>
              <a:t>If a patient is unable to back squat, assess sit-to-stand:</a:t>
            </a:r>
          </a:p>
          <a:p>
            <a:pPr marL="342900" indent="-342900" algn="l">
              <a:buFont typeface="Arial" panose="020B0604020202020204" pitchFamily="34" charset="0"/>
              <a:buChar char="•"/>
            </a:pPr>
            <a:r>
              <a:rPr lang="en-US" i="0" dirty="0">
                <a:solidFill>
                  <a:schemeClr val="tx1"/>
                </a:solidFill>
              </a:rPr>
              <a:t>SIT TO STAND:</a:t>
            </a:r>
          </a:p>
          <a:p>
            <a:pPr marL="800100" lvl="1" indent="-342900">
              <a:buFont typeface="Arial" panose="020B0604020202020204" pitchFamily="34" charset="0"/>
              <a:buChar char="•"/>
            </a:pPr>
            <a:r>
              <a:rPr lang="en-US" dirty="0">
                <a:solidFill>
                  <a:schemeClr val="tx1"/>
                </a:solidFill>
              </a:rPr>
              <a:t>Patient should lead with top of head and push through heels</a:t>
            </a:r>
          </a:p>
          <a:p>
            <a:pPr marL="800100" lvl="1" indent="-342900">
              <a:buFont typeface="Arial" panose="020B0604020202020204" pitchFamily="34" charset="0"/>
              <a:buChar char="•"/>
            </a:pPr>
            <a:r>
              <a:rPr lang="en-US" i="0" dirty="0">
                <a:solidFill>
                  <a:schemeClr val="tx1"/>
                </a:solidFill>
              </a:rPr>
              <a:t>Watch for:</a:t>
            </a:r>
          </a:p>
          <a:p>
            <a:pPr marL="1257300" lvl="2" indent="-342900">
              <a:buFont typeface="Arial" panose="020B0604020202020204" pitchFamily="34" charset="0"/>
              <a:buChar char="•"/>
            </a:pPr>
            <a:r>
              <a:rPr lang="en-US" dirty="0">
                <a:solidFill>
                  <a:schemeClr val="tx1"/>
                </a:solidFill>
              </a:rPr>
              <a:t>Upper cervical extension</a:t>
            </a:r>
          </a:p>
          <a:p>
            <a:pPr marL="1257300" lvl="2" indent="-342900">
              <a:buFont typeface="Arial" panose="020B0604020202020204" pitchFamily="34" charset="0"/>
              <a:buChar char="•"/>
            </a:pPr>
            <a:r>
              <a:rPr lang="en-US" i="0" dirty="0">
                <a:solidFill>
                  <a:schemeClr val="tx1"/>
                </a:solidFill>
              </a:rPr>
              <a:t>Lower cervical flexion</a:t>
            </a:r>
          </a:p>
          <a:p>
            <a:pPr marL="1257300" lvl="2" indent="-342900">
              <a:buFont typeface="Arial" panose="020B0604020202020204" pitchFamily="34" charset="0"/>
              <a:buChar char="•"/>
            </a:pPr>
            <a:r>
              <a:rPr lang="en-US" dirty="0" err="1">
                <a:solidFill>
                  <a:schemeClr val="tx1"/>
                </a:solidFill>
              </a:rPr>
              <a:t>Lumbopelvic</a:t>
            </a:r>
            <a:r>
              <a:rPr lang="en-US" dirty="0">
                <a:solidFill>
                  <a:schemeClr val="tx1"/>
                </a:solidFill>
              </a:rPr>
              <a:t> stability</a:t>
            </a:r>
          </a:p>
          <a:p>
            <a:pPr marL="1257300" lvl="2" indent="-342900">
              <a:buFont typeface="Arial" panose="020B0604020202020204" pitchFamily="34" charset="0"/>
              <a:buChar char="•"/>
            </a:pPr>
            <a:r>
              <a:rPr lang="en-US" i="0" dirty="0">
                <a:solidFill>
                  <a:schemeClr val="tx1"/>
                </a:solidFill>
              </a:rPr>
              <a:t>Leading with knees</a:t>
            </a:r>
          </a:p>
          <a:p>
            <a:pPr marL="1257300" lvl="2" indent="-342900">
              <a:buFont typeface="Arial" panose="020B0604020202020204" pitchFamily="34" charset="0"/>
              <a:buChar char="•"/>
            </a:pPr>
            <a:r>
              <a:rPr lang="en-US" dirty="0">
                <a:solidFill>
                  <a:schemeClr val="tx1"/>
                </a:solidFill>
              </a:rPr>
              <a:t>Extreme lean forward</a:t>
            </a:r>
            <a:endParaRPr lang="en-US" i="0" dirty="0">
              <a:solidFill>
                <a:schemeClr val="tx1"/>
              </a:solidFill>
            </a:endParaRPr>
          </a:p>
        </p:txBody>
      </p:sp>
    </p:spTree>
    <p:extLst>
      <p:ext uri="{BB962C8B-B14F-4D97-AF65-F5344CB8AC3E}">
        <p14:creationId xmlns:p14="http://schemas.microsoft.com/office/powerpoint/2010/main" val="354989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150" r="4753" b="10314"/>
          <a:stretch/>
        </p:blipFill>
        <p:spPr>
          <a:xfrm>
            <a:off x="1208962" y="2828652"/>
            <a:ext cx="8717643" cy="3876948"/>
          </a:xfrm>
          <a:prstGeom prst="rect">
            <a:avLst/>
          </a:prstGeom>
        </p:spPr>
      </p:pic>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506071"/>
            <a:ext cx="8825658" cy="4823011"/>
          </a:xfrm>
        </p:spPr>
        <p:txBody>
          <a:bodyPr anchor="t">
            <a:normAutofit/>
          </a:bodyPr>
          <a:lstStyle/>
          <a:p>
            <a:pPr marL="457200" indent="-457200" algn="l">
              <a:lnSpc>
                <a:spcPct val="100000"/>
              </a:lnSpc>
              <a:buAutoNum type="arabicPeriod"/>
            </a:pPr>
            <a:r>
              <a:rPr lang="en-US" i="0" dirty="0"/>
              <a:t>Head:					</a:t>
            </a:r>
          </a:p>
          <a:p>
            <a:pPr marL="342900" indent="-342900" algn="l">
              <a:lnSpc>
                <a:spcPct val="100000"/>
              </a:lnSpc>
              <a:buFont typeface="Arial" panose="020B0604020202020204" pitchFamily="34" charset="0"/>
              <a:buChar char="•"/>
            </a:pPr>
            <a:r>
              <a:rPr lang="en-US" i="0" dirty="0"/>
              <a:t>Movement of head from neutral position</a:t>
            </a:r>
          </a:p>
          <a:p>
            <a:pPr marL="342900" indent="-342900" algn="l">
              <a:lnSpc>
                <a:spcPct val="100000"/>
              </a:lnSpc>
              <a:buFont typeface="Arial" panose="020B0604020202020204" pitchFamily="34" charset="0"/>
              <a:buChar char="•"/>
            </a:pPr>
            <a:r>
              <a:rPr lang="en-US" i="0" dirty="0"/>
              <a:t>Insufficient isometric strength of neck and upper back musculature</a:t>
            </a:r>
          </a:p>
          <a:p>
            <a:pPr marL="342900" indent="-342900" algn="l">
              <a:lnSpc>
                <a:spcPct val="112000"/>
              </a:lnSpc>
              <a:buFont typeface="Arial" panose="020B0604020202020204" pitchFamily="34" charset="0"/>
              <a:buChar char="•"/>
            </a:pPr>
            <a:r>
              <a:rPr lang="en-US" i="0" dirty="0"/>
              <a:t>Insufficient range of motion of neck</a:t>
            </a:r>
          </a:p>
          <a:p>
            <a:pPr lvl="6">
              <a:lnSpc>
                <a:spcPct val="150000"/>
              </a:lnSpc>
              <a:spcBef>
                <a:spcPts val="0"/>
              </a:spcBef>
            </a:pPr>
            <a:r>
              <a:rPr lang="en-US" sz="2000" b="1" i="0" dirty="0">
                <a:solidFill>
                  <a:srgbClr val="00B050"/>
                </a:solidFill>
              </a:rPr>
              <a:t>	</a:t>
            </a:r>
          </a:p>
        </p:txBody>
      </p:sp>
    </p:spTree>
    <p:extLst>
      <p:ext uri="{BB962C8B-B14F-4D97-AF65-F5344CB8AC3E}">
        <p14:creationId xmlns:p14="http://schemas.microsoft.com/office/powerpoint/2010/main" val="349640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4"/>
            <a:ext cx="8825658" cy="4641948"/>
          </a:xfrm>
        </p:spPr>
        <p:txBody>
          <a:bodyPr anchor="t">
            <a:normAutofit/>
          </a:bodyPr>
          <a:lstStyle/>
          <a:p>
            <a:pPr algn="l"/>
            <a:r>
              <a:rPr lang="en-US" i="0" dirty="0"/>
              <a:t>2. Thoracic: </a:t>
            </a:r>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marL="342900" indent="-342900" algn="l">
              <a:buFont typeface="Arial" panose="020B0604020202020204" pitchFamily="34" charset="0"/>
              <a:buChar char="•"/>
            </a:pPr>
            <a:r>
              <a:rPr lang="en-US" i="0" dirty="0"/>
              <a:t>Chest down or lack of scapular retraction</a:t>
            </a:r>
          </a:p>
          <a:p>
            <a:pPr marL="342900" indent="-342900" algn="l">
              <a:buFont typeface="Arial" panose="020B0604020202020204" pitchFamily="34" charset="0"/>
              <a:buChar char="•"/>
            </a:pPr>
            <a:r>
              <a:rPr lang="en-US" i="0" dirty="0"/>
              <a:t>Weakness of erector spinae, trapezius, rhomboids</a:t>
            </a:r>
          </a:p>
          <a:p>
            <a:pPr marL="342900" indent="-342900" algn="l">
              <a:buFont typeface="Arial" panose="020B0604020202020204" pitchFamily="34" charset="0"/>
              <a:buChar char="•"/>
            </a:pPr>
            <a:r>
              <a:rPr lang="en-US" i="0" dirty="0"/>
              <a:t>Difficulty dissociating thoracic from lower trunk position</a:t>
            </a:r>
          </a:p>
          <a:p>
            <a:pPr marL="342900" indent="-342900" algn="l">
              <a:buFont typeface="Arial" panose="020B0604020202020204" pitchFamily="34" charset="0"/>
              <a:buChar char="•"/>
            </a:pPr>
            <a:r>
              <a:rPr lang="en-US" i="0" dirty="0"/>
              <a:t>Upper crossed syndrome</a:t>
            </a:r>
          </a:p>
        </p:txBody>
      </p:sp>
      <p:pic>
        <p:nvPicPr>
          <p:cNvPr id="4" name="Picture 3"/>
          <p:cNvPicPr>
            <a:picLocks noChangeAspect="1"/>
          </p:cNvPicPr>
          <p:nvPr/>
        </p:nvPicPr>
        <p:blipFill>
          <a:blip r:embed="rId3"/>
          <a:stretch>
            <a:fillRect/>
          </a:stretch>
        </p:blipFill>
        <p:spPr>
          <a:xfrm>
            <a:off x="4504817" y="1687133"/>
            <a:ext cx="5475796" cy="3211641"/>
          </a:xfrm>
          <a:prstGeom prst="rect">
            <a:avLst/>
          </a:prstGeom>
        </p:spPr>
      </p:pic>
    </p:spTree>
    <p:extLst>
      <p:ext uri="{BB962C8B-B14F-4D97-AF65-F5344CB8AC3E}">
        <p14:creationId xmlns:p14="http://schemas.microsoft.com/office/powerpoint/2010/main" val="26185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pic>
        <p:nvPicPr>
          <p:cNvPr id="5" name="Picture 4"/>
          <p:cNvPicPr>
            <a:picLocks noChangeAspect="1"/>
          </p:cNvPicPr>
          <p:nvPr/>
        </p:nvPicPr>
        <p:blipFill>
          <a:blip r:embed="rId3"/>
          <a:stretch>
            <a:fillRect/>
          </a:stretch>
        </p:blipFill>
        <p:spPr>
          <a:xfrm>
            <a:off x="2661738" y="2157101"/>
            <a:ext cx="7138867" cy="3974757"/>
          </a:xfrm>
          <a:prstGeom prst="rect">
            <a:avLst/>
          </a:prstGeom>
        </p:spPr>
      </p:pic>
      <p:sp>
        <p:nvSpPr>
          <p:cNvPr id="3" name="Text Placeholder 2"/>
          <p:cNvSpPr>
            <a:spLocks noGrp="1"/>
          </p:cNvSpPr>
          <p:nvPr>
            <p:ph type="body" idx="1"/>
          </p:nvPr>
        </p:nvSpPr>
        <p:spPr>
          <a:xfrm>
            <a:off x="1154955" y="1687134"/>
            <a:ext cx="8825658" cy="4641948"/>
          </a:xfrm>
        </p:spPr>
        <p:txBody>
          <a:bodyPr anchor="t">
            <a:normAutofit/>
          </a:bodyPr>
          <a:lstStyle/>
          <a:p>
            <a:pPr algn="l"/>
            <a:r>
              <a:rPr lang="en-US" b="1" i="0" dirty="0">
                <a:solidFill>
                  <a:srgbClr val="FF0000"/>
                </a:solidFill>
              </a:rPr>
              <a:t>INCORRECT</a:t>
            </a:r>
            <a:r>
              <a:rPr lang="en-US" i="0" dirty="0"/>
              <a:t> head and thoracic positions</a:t>
            </a:r>
          </a:p>
        </p:txBody>
      </p:sp>
    </p:spTree>
    <p:extLst>
      <p:ext uri="{BB962C8B-B14F-4D97-AF65-F5344CB8AC3E}">
        <p14:creationId xmlns:p14="http://schemas.microsoft.com/office/powerpoint/2010/main" val="5428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4"/>
            <a:ext cx="8825658" cy="4641948"/>
          </a:xfrm>
        </p:spPr>
        <p:txBody>
          <a:bodyPr anchor="t">
            <a:normAutofit/>
          </a:bodyPr>
          <a:lstStyle/>
          <a:p>
            <a:pPr algn="l"/>
            <a:r>
              <a:rPr lang="en-US" i="0" dirty="0"/>
              <a:t>3. Trunk: </a:t>
            </a:r>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algn="l"/>
            <a:endParaRPr lang="en-US" i="0" dirty="0"/>
          </a:p>
          <a:p>
            <a:pPr marL="342900" indent="-342900" algn="l">
              <a:buFont typeface="Arial" panose="020B0604020202020204" pitchFamily="34" charset="0"/>
              <a:buChar char="•"/>
            </a:pPr>
            <a:r>
              <a:rPr lang="en-US" i="0" dirty="0"/>
              <a:t>Kyphosis of spine during back squat</a:t>
            </a:r>
          </a:p>
          <a:p>
            <a:pPr marL="342900" indent="-342900" algn="l">
              <a:buFont typeface="Arial" panose="020B0604020202020204" pitchFamily="34" charset="0"/>
              <a:buChar char="•"/>
            </a:pPr>
            <a:r>
              <a:rPr lang="en-US" i="0" dirty="0"/>
              <a:t>Inadequate core strength (decreased spinal stability)</a:t>
            </a:r>
          </a:p>
          <a:p>
            <a:pPr marL="342900" indent="-342900" algn="l">
              <a:buFont typeface="Arial" panose="020B0604020202020204" pitchFamily="34" charset="0"/>
              <a:buChar char="•"/>
            </a:pPr>
            <a:r>
              <a:rPr lang="en-US" i="0" dirty="0"/>
              <a:t>Trunk or hip extensor weakness</a:t>
            </a:r>
          </a:p>
          <a:p>
            <a:pPr marL="342900" indent="-342900" algn="l">
              <a:buFont typeface="Arial" panose="020B0604020202020204" pitchFamily="34" charset="0"/>
              <a:buChar char="•"/>
            </a:pPr>
            <a:r>
              <a:rPr lang="en-US" i="0" dirty="0"/>
              <a:t>Excessive hip flexor or trunk flexor tightness or lack of lumbar mobility (lower crossed syndrome)</a:t>
            </a:r>
          </a:p>
          <a:p>
            <a:pPr algn="l"/>
            <a:endParaRPr lang="en-US" i="0" dirty="0"/>
          </a:p>
        </p:txBody>
      </p:sp>
      <p:pic>
        <p:nvPicPr>
          <p:cNvPr id="4" name="Picture 3"/>
          <p:cNvPicPr>
            <a:picLocks noChangeAspect="1"/>
          </p:cNvPicPr>
          <p:nvPr/>
        </p:nvPicPr>
        <p:blipFill>
          <a:blip r:embed="rId3"/>
          <a:stretch>
            <a:fillRect/>
          </a:stretch>
        </p:blipFill>
        <p:spPr>
          <a:xfrm>
            <a:off x="4504818" y="1514156"/>
            <a:ext cx="5475796" cy="3057844"/>
          </a:xfrm>
          <a:prstGeom prst="rect">
            <a:avLst/>
          </a:prstGeom>
        </p:spPr>
      </p:pic>
    </p:spTree>
    <p:extLst>
      <p:ext uri="{BB962C8B-B14F-4D97-AF65-F5344CB8AC3E}">
        <p14:creationId xmlns:p14="http://schemas.microsoft.com/office/powerpoint/2010/main" val="323782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69323" y="2063650"/>
            <a:ext cx="7054726" cy="4475718"/>
          </a:xfrm>
          <a:prstGeom prst="rect">
            <a:avLst/>
          </a:prstGeom>
        </p:spPr>
      </p:pic>
      <p:sp>
        <p:nvSpPr>
          <p:cNvPr id="2" name="Title 1"/>
          <p:cNvSpPr>
            <a:spLocks noGrp="1"/>
          </p:cNvSpPr>
          <p:nvPr>
            <p:ph type="title"/>
          </p:nvPr>
        </p:nvSpPr>
        <p:spPr>
          <a:xfrm>
            <a:off x="1154956" y="1071570"/>
            <a:ext cx="8825657" cy="615563"/>
          </a:xfrm>
        </p:spPr>
        <p:txBody>
          <a:bodyPr>
            <a:normAutofit/>
          </a:bodyPr>
          <a:lstStyle/>
          <a:p>
            <a:pPr algn="l"/>
            <a:r>
              <a:rPr lang="en-US" sz="3600" i="0" dirty="0"/>
              <a:t>Most common back squat deficits</a:t>
            </a:r>
          </a:p>
        </p:txBody>
      </p:sp>
      <p:sp>
        <p:nvSpPr>
          <p:cNvPr id="3" name="Text Placeholder 2"/>
          <p:cNvSpPr>
            <a:spLocks noGrp="1"/>
          </p:cNvSpPr>
          <p:nvPr>
            <p:ph type="body" idx="1"/>
          </p:nvPr>
        </p:nvSpPr>
        <p:spPr>
          <a:xfrm>
            <a:off x="1154955" y="1687134"/>
            <a:ext cx="8825658" cy="4641948"/>
          </a:xfrm>
        </p:spPr>
        <p:txBody>
          <a:bodyPr anchor="t">
            <a:normAutofit/>
          </a:bodyPr>
          <a:lstStyle/>
          <a:p>
            <a:pPr algn="l"/>
            <a:r>
              <a:rPr lang="en-US" b="1" i="0" dirty="0">
                <a:solidFill>
                  <a:srgbClr val="FF0000"/>
                </a:solidFill>
              </a:rPr>
              <a:t>INCORRECT </a:t>
            </a:r>
            <a:r>
              <a:rPr lang="en-US" i="0" dirty="0">
                <a:solidFill>
                  <a:schemeClr val="tx1"/>
                </a:solidFill>
              </a:rPr>
              <a:t>torso position</a:t>
            </a:r>
          </a:p>
          <a:p>
            <a:pPr algn="l"/>
            <a:endParaRPr lang="en-US" i="0" dirty="0"/>
          </a:p>
        </p:txBody>
      </p:sp>
    </p:spTree>
    <p:extLst>
      <p:ext uri="{BB962C8B-B14F-4D97-AF65-F5344CB8AC3E}">
        <p14:creationId xmlns:p14="http://schemas.microsoft.com/office/powerpoint/2010/main" val="1850697306"/>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47743</TotalTime>
  <Words>925</Words>
  <Application>Microsoft Office PowerPoint</Application>
  <PresentationFormat>Widescreen</PresentationFormat>
  <Paragraphs>313</Paragraphs>
  <Slides>28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Corbel</vt:lpstr>
      <vt:lpstr>Headlines</vt:lpstr>
      <vt:lpstr>The back squat: A proposed assessment of functional deficits and technical factors that limit performance</vt:lpstr>
      <vt:lpstr>Back Squat Set-up Summary</vt:lpstr>
      <vt:lpstr>Back Squat</vt:lpstr>
      <vt:lpstr>Back squat modification</vt:lpstr>
      <vt:lpstr>Most common back squat deficits</vt:lpstr>
      <vt:lpstr>Most common back squat deficits</vt:lpstr>
      <vt:lpstr>Most common back squat deficits</vt:lpstr>
      <vt:lpstr>Most common back squat deficits</vt:lpstr>
      <vt:lpstr>Most common back squat deficits</vt:lpstr>
      <vt:lpstr>Most common back squat deficits</vt:lpstr>
      <vt:lpstr>Most common back squat deficits</vt:lpstr>
      <vt:lpstr>Most common back squat deficits</vt:lpstr>
      <vt:lpstr>Most common back squat deficits</vt:lpstr>
      <vt:lpstr>Most common back squat deficits</vt:lpstr>
      <vt:lpstr>Most common back squat deficits</vt:lpstr>
      <vt:lpstr>Most common back squat deficits</vt:lpstr>
      <vt:lpstr>PowerPoint Presentation</vt:lpstr>
      <vt:lpstr>Most common back squat deficits</vt:lpstr>
      <vt:lpstr>Most common back squat deficits</vt:lpstr>
      <vt:lpstr>Most common back squat deficits</vt:lpstr>
      <vt:lpstr>Most common back squat deficits</vt:lpstr>
      <vt:lpstr>Most common back squat deficits</vt:lpstr>
      <vt:lpstr>Most common back squat deficits</vt:lpstr>
      <vt:lpstr>PowerPoint Presentation</vt:lpstr>
      <vt:lpstr>PowerPoint Presentation</vt:lpstr>
      <vt:lpstr>PowerPoint Presentation</vt:lpstr>
      <vt:lpstr>BACK SQUAT 2: CORRECTING DEFICITS</vt:lpstr>
      <vt:lpstr>Verbal cues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mobility techniques, and IASTM</dc:title>
  <dc:creator>Brandon Aucker</dc:creator>
  <cp:lastModifiedBy>Kris Fetterman</cp:lastModifiedBy>
  <cp:revision>269</cp:revision>
  <dcterms:created xsi:type="dcterms:W3CDTF">2016-06-13T21:05:21Z</dcterms:created>
  <dcterms:modified xsi:type="dcterms:W3CDTF">2019-08-02T10:24:48Z</dcterms:modified>
</cp:coreProperties>
</file>