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94" r:id="rId1"/>
  </p:sldMasterIdLst>
  <p:notesMasterIdLst>
    <p:notesMasterId r:id="rId53"/>
  </p:notesMasterIdLst>
  <p:sldIdLst>
    <p:sldId id="276" r:id="rId2"/>
    <p:sldId id="318" r:id="rId3"/>
    <p:sldId id="317" r:id="rId4"/>
    <p:sldId id="279" r:id="rId5"/>
    <p:sldId id="314" r:id="rId6"/>
    <p:sldId id="316" r:id="rId7"/>
    <p:sldId id="315" r:id="rId8"/>
    <p:sldId id="278" r:id="rId9"/>
    <p:sldId id="429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1" r:id="rId35"/>
    <p:sldId id="422" r:id="rId36"/>
    <p:sldId id="423" r:id="rId37"/>
    <p:sldId id="424" r:id="rId38"/>
    <p:sldId id="426" r:id="rId39"/>
    <p:sldId id="425" r:id="rId40"/>
    <p:sldId id="443" r:id="rId41"/>
    <p:sldId id="296" r:id="rId42"/>
    <p:sldId id="297" r:id="rId43"/>
    <p:sldId id="298" r:id="rId44"/>
    <p:sldId id="427" r:id="rId45"/>
    <p:sldId id="328" r:id="rId46"/>
    <p:sldId id="445" r:id="rId47"/>
    <p:sldId id="444" r:id="rId48"/>
    <p:sldId id="329" r:id="rId49"/>
    <p:sldId id="274" r:id="rId50"/>
    <p:sldId id="311" r:id="rId51"/>
    <p:sldId id="27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hab Seminar" id="{BB44AFED-40BC-477A-A2E3-F6AF70F15A25}">
          <p14:sldIdLst/>
        </p14:section>
        <p14:section name="Joint Restrictions" id="{771B06EF-8F13-48A5-8D34-E115C22812BF}">
          <p14:sldIdLst/>
        </p14:section>
        <p14:section name="Myofascial Adhesions" id="{351D54EB-E579-415F-B9E1-321B90E11E29}">
          <p14:sldIdLst/>
        </p14:section>
        <p14:section name="Rehab" id="{C3AFFB3F-0F53-40CA-A504-C5F254DD5B75}">
          <p14:sldIdLst>
            <p14:sldId id="276"/>
            <p14:sldId id="318"/>
            <p14:sldId id="317"/>
            <p14:sldId id="279"/>
            <p14:sldId id="314"/>
            <p14:sldId id="316"/>
            <p14:sldId id="315"/>
            <p14:sldId id="278"/>
            <p14:sldId id="429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1"/>
            <p14:sldId id="422"/>
            <p14:sldId id="423"/>
            <p14:sldId id="424"/>
            <p14:sldId id="426"/>
            <p14:sldId id="425"/>
            <p14:sldId id="443"/>
            <p14:sldId id="296"/>
            <p14:sldId id="297"/>
            <p14:sldId id="298"/>
            <p14:sldId id="427"/>
            <p14:sldId id="328"/>
            <p14:sldId id="445"/>
            <p14:sldId id="444"/>
            <p14:sldId id="329"/>
            <p14:sldId id="274"/>
            <p14:sldId id="31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Aucker" initials="BA" lastIdx="9" clrIdx="0">
    <p:extLst>
      <p:ext uri="{19B8F6BF-5375-455C-9EA6-DF929625EA0E}">
        <p15:presenceInfo xmlns:p15="http://schemas.microsoft.com/office/powerpoint/2012/main" userId="fb3afc5a97887d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356" autoAdjust="0"/>
  </p:normalViewPr>
  <p:slideViewPr>
    <p:cSldViewPr snapToGrid="0">
      <p:cViewPr varScale="1">
        <p:scale>
          <a:sx n="59" d="100"/>
          <a:sy n="59" d="100"/>
        </p:scale>
        <p:origin x="16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C8715-2EF9-4284-965D-EC58A2AFFE1D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4C398-A190-425C-B56F-C3D6FA36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1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more troops are awake at the time of battle, you will have less casualties and better recruitment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7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12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79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48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Chaturanga</a:t>
            </a:r>
            <a:r>
              <a:rPr lang="en-US" baseline="0" dirty="0"/>
              <a:t> – downward facing dog, cobra, push-up, downward facing dog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0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01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39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6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Followed by: </a:t>
            </a:r>
          </a:p>
          <a:p>
            <a:r>
              <a:rPr lang="en-US" dirty="0"/>
              <a:t>200m-400m run</a:t>
            </a:r>
          </a:p>
          <a:p>
            <a:r>
              <a:rPr lang="en-US" dirty="0"/>
              <a:t>Air squats – 10</a:t>
            </a:r>
          </a:p>
          <a:p>
            <a:r>
              <a:rPr lang="en-US" dirty="0"/>
              <a:t>Pushups (may be modified) – 10</a:t>
            </a:r>
          </a:p>
          <a:p>
            <a:r>
              <a:rPr lang="en-US" dirty="0"/>
              <a:t>Hip thrusters/glute bridge – 15 both feet planted, then 10 one-legged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3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30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1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47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76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67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82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66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9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1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Medicine and Rehabilitation Board Review, Third Edition</a:t>
            </a:r>
          </a:p>
          <a:p>
            <a:r>
              <a:rPr lang="en-US" dirty="0"/>
              <a:t>By Dr. Sara J. </a:t>
            </a:r>
            <a:r>
              <a:rPr lang="en-US" dirty="0" err="1"/>
              <a:t>Cuccurullo</a:t>
            </a:r>
            <a:r>
              <a:rPr lang="en-US"/>
              <a:t>,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7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98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72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41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9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59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8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21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57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progress faster, modify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4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 drawing-in maneuver (ADIM) standing – 13 “healthy” participants – once before and once after training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Indwelling and surface EMG and 3D kinematic data recorded during all trials</a:t>
            </a:r>
          </a:p>
          <a:p>
            <a:r>
              <a:rPr lang="en-US" dirty="0"/>
              <a:t>What</a:t>
            </a:r>
            <a:r>
              <a:rPr lang="en-US" baseline="0" dirty="0"/>
              <a:t> does this tell us? Some people are more fit/have more body awareness than others. 5 minutes in one session may not be enough to rehab those that are deconditioned.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1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https://www.mobilitywod.com/propreview/couch-stretch-tight-hips-dont-go-in-the-pain-cave-mobility-project-episode-2/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8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progress faster, modify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66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lumbar</a:t>
            </a:r>
            <a:r>
              <a:rPr lang="en-US" baseline="0" dirty="0"/>
              <a:t> injury will help identify the atrophied multifidus </a:t>
            </a:r>
            <a:r>
              <a:rPr lang="en-US" baseline="0" dirty="0">
                <a:sym typeface="Wingdings" panose="05000000000000000000" pitchFamily="2" charset="2"/>
              </a:rPr>
              <a:t> L3/L4 herniation tied to L4 multifidus atrophy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Splinting of larger muscles leads to disuse of multifidus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3 days  up to 30%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9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lumbar</a:t>
            </a:r>
            <a:r>
              <a:rPr lang="en-US" baseline="0" dirty="0"/>
              <a:t> injury will help identify the atrophied multifidus </a:t>
            </a:r>
            <a:r>
              <a:rPr lang="en-US" baseline="0" dirty="0">
                <a:sym typeface="Wingdings" panose="05000000000000000000" pitchFamily="2" charset="2"/>
              </a:rPr>
              <a:t> L3/L4 herniation tied to L4 multifidus atrophy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Splinting of larger muscles leads to disuse of multifidus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3 days  up to 30%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3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lumbar</a:t>
            </a:r>
            <a:r>
              <a:rPr lang="en-US" baseline="0" dirty="0"/>
              <a:t> injury will help identify the atrophied multifidus </a:t>
            </a:r>
            <a:r>
              <a:rPr lang="en-US" baseline="0" dirty="0">
                <a:sym typeface="Wingdings" panose="05000000000000000000" pitchFamily="2" charset="2"/>
              </a:rPr>
              <a:t> L3/L4 herniation tied to L4 multifidus atrophy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Splinting of larger muscles leads to disuse of multifidus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3 days  up to 30%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3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</a:t>
            </a:r>
            <a:r>
              <a:rPr lang="en-US" baseline="0" dirty="0"/>
              <a:t> journal of sports physical therapy</a:t>
            </a:r>
          </a:p>
          <a:p>
            <a:r>
              <a:rPr lang="en-US" baseline="0" dirty="0"/>
              <a:t>What does this tell us? Deep squat is a great predictor of overall functional movement. FMS is important, but DS may be the most important screen out of the entire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 McGill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squat 1 and 2 – 1 assesses functional deficits, 2 proposes training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4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6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4C398-A190-425C-B56F-C3D6FA3676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0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6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6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6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7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5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2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03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7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52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54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9A250-FF31-4206-8172-F9D3106AACB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itywod.com/propreview/couch-stretch-tight-hips-dont-go-in-the-pain-cave-mobility-project-episode-2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jp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jpg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Craig </a:t>
            </a:r>
            <a:r>
              <a:rPr lang="en-US" sz="3600" i="0" dirty="0" err="1"/>
              <a:t>Liebenson</a:t>
            </a:r>
            <a:endParaRPr lang="en-US" sz="3600" i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1687134"/>
            <a:ext cx="9082739" cy="4274754"/>
          </a:xfrm>
        </p:spPr>
        <p:txBody>
          <a:bodyPr anchor="t">
            <a:normAutofit/>
          </a:bodyPr>
          <a:lstStyle/>
          <a:p>
            <a:pPr algn="ctr"/>
            <a:r>
              <a:rPr lang="en-US" b="1" i="0" dirty="0"/>
              <a:t>“Every exercise is a test and every test can be used to treat dysfunction”</a:t>
            </a:r>
          </a:p>
          <a:p>
            <a:pPr algn="ctr"/>
            <a:endParaRPr lang="en-US" b="1" i="0" dirty="0"/>
          </a:p>
          <a:p>
            <a:pPr algn="l"/>
            <a:r>
              <a:rPr lang="en-US" i="0" u="sng" dirty="0"/>
              <a:t>Magnificent Seven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Range of motion of area of chief complaint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T4 postural mobility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Overhead squat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Single leg balance (eyes open/eyes closed)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Single leg squat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Lunge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respiration</a:t>
            </a:r>
          </a:p>
        </p:txBody>
      </p:sp>
    </p:spTree>
    <p:extLst>
      <p:ext uri="{BB962C8B-B14F-4D97-AF65-F5344CB8AC3E}">
        <p14:creationId xmlns:p14="http://schemas.microsoft.com/office/powerpoint/2010/main" val="226238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Head position: neuromuscular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6" y="4187401"/>
            <a:ext cx="2861614" cy="1908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607" y="4187400"/>
            <a:ext cx="2988452" cy="1908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616" y="4187399"/>
            <a:ext cx="2942476" cy="190859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85086"/>
              </p:ext>
            </p:extLst>
          </p:nvPr>
        </p:nvGraphicFramePr>
        <p:xfrm>
          <a:off x="778436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Head tilt, return to neutral</a:t>
                      </a:r>
                      <a:endParaRPr lang="en-US" sz="20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819150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819150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Identify neutral position </a:t>
                      </a:r>
                    </a:p>
                    <a:p>
                      <a:pPr algn="ctr" defTabSz="819150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819150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“Slowly tilt chin”</a:t>
                      </a:r>
                    </a:p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BEAN BAG HEAD DRILLS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Promote constant neutral position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0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“Flat head”</a:t>
                      </a:r>
                    </a:p>
                    <a:p>
                      <a:pPr algn="ctr"/>
                      <a:endParaRPr lang="en-US" sz="20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GAZE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</a:rPr>
                        <a:t> TARGET DRILLS</a:t>
                      </a:r>
                      <a:endParaRPr lang="en-US" sz="2000" b="1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Disassociate head position from gaze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0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“Keep eyes on target”</a:t>
                      </a:r>
                    </a:p>
                    <a:p>
                      <a:pPr algn="ctr"/>
                      <a:endParaRPr lang="en-US" sz="20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89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Head position: mobility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5" y="4210391"/>
            <a:ext cx="2839938" cy="19086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952956"/>
              </p:ext>
            </p:extLst>
          </p:nvPr>
        </p:nvGraphicFramePr>
        <p:xfrm>
          <a:off x="1056955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Flexion/extension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ROM sagittal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“Chin to chest”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LATERAL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</a:rPr>
                        <a:t> FLEXION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ROM frontal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“Ear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to shoulder”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ROTATION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ROM transverse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“Look over shoulder”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94" y="4210391"/>
            <a:ext cx="2920017" cy="1908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736" y="4187399"/>
            <a:ext cx="3864659" cy="19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Head position: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Isometric head press: Flex/Ext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isometric strength</a:t>
                      </a: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“Firmly press head into hands”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sometric head press: Lateral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isometric strength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“Firmly press head against hand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Shoulder shrug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cervical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&amp; scapular strength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“Pull shoulders up to ears”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11" y="4187399"/>
            <a:ext cx="1473944" cy="1926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54" y="4187399"/>
            <a:ext cx="2993590" cy="1926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021" y="4187398"/>
            <a:ext cx="2956639" cy="19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Thoracic position: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78943"/>
              </p:ext>
            </p:extLst>
          </p:nvPr>
        </p:nvGraphicFramePr>
        <p:xfrm>
          <a:off x="778436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Scapular pinch</a:t>
                      </a: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Physical cue of retracting shoulders</a:t>
                      </a:r>
                    </a:p>
                    <a:p>
                      <a:pPr marL="0" indent="0" algn="ctr"/>
                      <a:endParaRPr lang="en-US" sz="2000" b="0" dirty="0"/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“Pinch my fingers with your shoulder blades”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Good morning 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Fortify chest up position</a:t>
                      </a:r>
                    </a:p>
                    <a:p>
                      <a:pPr marL="0" indent="0"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</a:t>
                      </a:r>
                      <a:r>
                        <a:rPr lang="en-US" sz="19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Lower torso forward while keeping chest up</a:t>
                      </a:r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Squat with overhead press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Improve chest up at apex of squat</a:t>
                      </a:r>
                    </a:p>
                    <a:p>
                      <a:pPr marL="0" lvl="1" indent="0"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“Press dowel directly overhead”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6" y="4216973"/>
            <a:ext cx="2855446" cy="1908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179" y="4214726"/>
            <a:ext cx="2862169" cy="1913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645" y="4214726"/>
            <a:ext cx="2923942" cy="1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0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thoracic position: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31580"/>
              </p:ext>
            </p:extLst>
          </p:nvPr>
        </p:nvGraphicFramePr>
        <p:xfrm>
          <a:off x="1056955" y="1687133"/>
          <a:ext cx="9382445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Backward arm circles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pec &amp; shoulder mobility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“Slow, large controlled circles”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WALL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</a:rPr>
                        <a:t> SLIDES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shoulder mobility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“Keep back on the wall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SCAPULAR PRESS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Correct lack of upward rotation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“Press shoulders up and extend”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4" y="4216972"/>
            <a:ext cx="2961866" cy="1902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867" y="4216972"/>
            <a:ext cx="3258671" cy="1902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4438" b="15157"/>
          <a:stretch/>
        </p:blipFill>
        <p:spPr>
          <a:xfrm>
            <a:off x="7810325" y="4213011"/>
            <a:ext cx="2170288" cy="19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thoracic position: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05090"/>
              </p:ext>
            </p:extLst>
          </p:nvPr>
        </p:nvGraphicFramePr>
        <p:xfrm>
          <a:off x="1056955" y="1687133"/>
          <a:ext cx="1023969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BAND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PULL APART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Strengthen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</a:rPr>
                        <a:t>parascapular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muscles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“Keep arms straight”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*Modified*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 PULL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upper back strength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“Pull straight up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FRONT SQUAT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Promote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postural control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“Lead with object during ascent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097" b="28628"/>
          <a:stretch/>
        </p:blipFill>
        <p:spPr>
          <a:xfrm>
            <a:off x="237804" y="4419601"/>
            <a:ext cx="3983287" cy="166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2051" b="15775"/>
          <a:stretch/>
        </p:blipFill>
        <p:spPr>
          <a:xfrm>
            <a:off x="4367910" y="4419601"/>
            <a:ext cx="3492200" cy="166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2051" b="13798"/>
          <a:stretch/>
        </p:blipFill>
        <p:spPr>
          <a:xfrm>
            <a:off x="8006930" y="4419601"/>
            <a:ext cx="3463208" cy="1660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32F99D-9F52-4A07-A046-DFBEA993D522}"/>
              </a:ext>
            </a:extLst>
          </p:cNvPr>
          <p:cNvSpPr/>
          <p:nvPr/>
        </p:nvSpPr>
        <p:spPr>
          <a:xfrm>
            <a:off x="5474251" y="3394957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93912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Trunk position: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51348"/>
              </p:ext>
            </p:extLst>
          </p:nvPr>
        </p:nvGraphicFramePr>
        <p:xfrm>
          <a:off x="778436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Cat/cow</a:t>
                      </a: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Identify lordosis vs. kyphosis</a:t>
                      </a: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“Dip spine down and round spine up”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tx1"/>
                          </a:solidFill>
                        </a:rPr>
                        <a:t>BALL WALL SQUAT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Facilitate vertical trunk and encourage spinal curvature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“Slide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</a:rPr>
                        <a:t> down the ball”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POLE SQUAT AND FIX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Self-assist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and correct deep hold position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“Hold pole and fix”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6" y="4214725"/>
            <a:ext cx="2904715" cy="19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622" y="4214723"/>
            <a:ext cx="2904715" cy="1913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809" y="4214723"/>
            <a:ext cx="2819284" cy="19130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E13DC8-FCED-4B3E-A678-986FFF02D2F4}"/>
              </a:ext>
            </a:extLst>
          </p:cNvPr>
          <p:cNvSpPr/>
          <p:nvPr/>
        </p:nvSpPr>
        <p:spPr>
          <a:xfrm>
            <a:off x="4746465" y="3637554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8162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Trunk position: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6632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Standing back arch</a:t>
                      </a:r>
                      <a:endParaRPr lang="en-US" sz="2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Improve</a:t>
                      </a:r>
                      <a:r>
                        <a:rPr lang="en-US" sz="20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hip flexor mobility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“Push hips forward”</a:t>
                      </a:r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COBRA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trunk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flexor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mobility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“Lengthen your abdomen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CHATURANGA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trunk flexor mobility/core strength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“Smoothly transition between each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position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5" y="4216971"/>
            <a:ext cx="2887901" cy="1902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8541" b="30257"/>
          <a:stretch/>
        </p:blipFill>
        <p:spPr>
          <a:xfrm>
            <a:off x="4322068" y="4216969"/>
            <a:ext cx="2491430" cy="1902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708" y="4216970"/>
            <a:ext cx="3812031" cy="19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Trunk position: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69268"/>
              </p:ext>
            </p:extLst>
          </p:nvPr>
        </p:nvGraphicFramePr>
        <p:xfrm>
          <a:off x="1056955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PLANK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Improve isometric strength of core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“Straight as an arrow”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SUPERMAN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Strengthen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lower back musculature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“Raise chest and arms together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OVERHEAD SQUAT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Strengthen back and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promote erect trunk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“Keep the dowel behind your eyes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0711" b="16638"/>
          <a:stretch/>
        </p:blipFill>
        <p:spPr>
          <a:xfrm>
            <a:off x="1056955" y="4327832"/>
            <a:ext cx="2726151" cy="1804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550" b="12815"/>
          <a:stretch/>
        </p:blipFill>
        <p:spPr>
          <a:xfrm>
            <a:off x="3840991" y="4327832"/>
            <a:ext cx="3701938" cy="180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814" y="4327832"/>
            <a:ext cx="2705065" cy="18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8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Hip position: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00744"/>
              </p:ext>
            </p:extLst>
          </p:nvPr>
        </p:nvGraphicFramePr>
        <p:xfrm>
          <a:off x="778436" y="1687133"/>
          <a:ext cx="902165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SINGLE LEG HIP TILTS</a:t>
                      </a: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even hip position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“Even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on hips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SINGLE LEG SQUAT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Maintain</a:t>
                      </a:r>
                      <a:r>
                        <a:rPr lang="en-US" sz="2000" b="0" i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even hip position during more difficult task</a:t>
                      </a:r>
                      <a:endParaRPr lang="en-US" sz="2000" b="0" i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“Keep</a:t>
                      </a:r>
                      <a:r>
                        <a:rPr lang="en-US" sz="2000" b="0" i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weight on heel”</a:t>
                      </a:r>
                      <a:endParaRPr lang="en-US" sz="2000" b="0" i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BOSU/BALANCE BOARD SQUAT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Maintain even hip position during more difficult task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“Keep hips square”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6" y="4214723"/>
            <a:ext cx="2881626" cy="1913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042" y="4214723"/>
            <a:ext cx="2802917" cy="1913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7554" b="8244"/>
          <a:stretch/>
        </p:blipFill>
        <p:spPr>
          <a:xfrm>
            <a:off x="7295166" y="4214722"/>
            <a:ext cx="1974340" cy="18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Why warm up?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2974513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Injury prevention due to physical and mental “awakening”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improved blood flow to muscle and tendons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awakening of neural connections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Dynamic stretching provides performance improvements, static stretching and </a:t>
            </a:r>
            <a:r>
              <a:rPr lang="en-US" i="0" dirty="0" err="1">
                <a:solidFill>
                  <a:schemeClr val="tx1"/>
                </a:solidFill>
              </a:rPr>
              <a:t>pnf</a:t>
            </a:r>
            <a:r>
              <a:rPr lang="en-US" i="0" dirty="0">
                <a:solidFill>
                  <a:schemeClr val="tx1"/>
                </a:solidFill>
              </a:rPr>
              <a:t> does not provide any improvements</a:t>
            </a:r>
            <a:r>
              <a:rPr lang="en-US" sz="1600" i="0" baseline="30000" dirty="0">
                <a:solidFill>
                  <a:schemeClr val="tx1"/>
                </a:solidFill>
              </a:rPr>
              <a:t>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short-duration static stretching warm-up has no effect on power outcomes; and passive heating/cooling is a largely ineffective warm-up mode</a:t>
            </a:r>
            <a:r>
              <a:rPr lang="en-US" i="0" baseline="30000" dirty="0">
                <a:solidFill>
                  <a:schemeClr val="tx1"/>
                </a:solidFill>
              </a:rPr>
              <a:t>2</a:t>
            </a:r>
          </a:p>
          <a:p>
            <a:pPr algn="l"/>
            <a:endParaRPr lang="en-US" i="0" dirty="0">
              <a:solidFill>
                <a:schemeClr val="tx1"/>
              </a:solidFill>
            </a:endParaRPr>
          </a:p>
          <a:p>
            <a:pPr algn="l"/>
            <a:endParaRPr lang="en-US" i="0" dirty="0">
              <a:solidFill>
                <a:schemeClr val="tx1"/>
              </a:solidFill>
            </a:endParaRPr>
          </a:p>
          <a:p>
            <a:pPr algn="l"/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54954" y="4233111"/>
            <a:ext cx="8825658" cy="2481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defTabSz="914400">
              <a:spcBef>
                <a:spcPts val="0"/>
              </a:spcBef>
              <a:buClrTx/>
              <a:buSzTx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457200" lvl="0" indent="-457200" defTabSz="914400">
              <a:spcBef>
                <a:spcPts val="0"/>
              </a:spcBef>
              <a:buClrTx/>
              <a:buSz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Acute effects of muscle stretching on physical performance, range of motion, and injury incidence in healthy active individuals: a systematic review.</a:t>
            </a:r>
          </a:p>
          <a:p>
            <a:pPr marL="457200" indent="-457200" defTabSz="914400">
              <a:spcBef>
                <a:spcPts val="0"/>
              </a:spcBef>
              <a:buClrTx/>
              <a:buSzTx/>
              <a:buFont typeface="Wingdings 3" charset="2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 systematic review of the effects of upper body warm-up on performance and injury.</a:t>
            </a:r>
          </a:p>
          <a:p>
            <a:pPr lvl="0" defTabSz="914400">
              <a:spcBef>
                <a:spcPts val="0"/>
              </a:spcBef>
              <a:buClrTx/>
              <a:buSzTx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Hip position: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75942"/>
              </p:ext>
            </p:extLst>
          </p:nvPr>
        </p:nvGraphicFramePr>
        <p:xfrm>
          <a:off x="1056955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CROSSOVER STRETCH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Stretch hip musculature</a:t>
                      </a: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“Press the knee towards the floor”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FIRE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</a:rPr>
                        <a:t> HYDRANT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lateral hip mobility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“Keep back flat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HIP CIRCLES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hip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mobility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“Draw a circle with your knee”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5" y="4187398"/>
            <a:ext cx="2999702" cy="1931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762" y="4187397"/>
            <a:ext cx="2851298" cy="1931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464" y="4187397"/>
            <a:ext cx="3792225" cy="1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Hip position: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15717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SIDE PLANK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High recruitment of glute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</a:rPr>
                        <a:t>medius</a:t>
                      </a: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“Stack hips and feet”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SPLIT SQUAT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Higher demand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from hip musculature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“Keep front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shin straight”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DUCK WALKS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Train glute med and glute max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“Stay low with belly button pointing forward”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5" y="4327832"/>
            <a:ext cx="2812409" cy="1804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2063" b="13983"/>
          <a:stretch/>
        </p:blipFill>
        <p:spPr>
          <a:xfrm>
            <a:off x="4628931" y="4327832"/>
            <a:ext cx="2261579" cy="1804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3190" b="28648"/>
          <a:stretch/>
        </p:blipFill>
        <p:spPr>
          <a:xfrm>
            <a:off x="7650077" y="4327832"/>
            <a:ext cx="2428535" cy="18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2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Knee position: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65517"/>
              </p:ext>
            </p:extLst>
          </p:nvPr>
        </p:nvGraphicFramePr>
        <p:xfrm>
          <a:off x="778436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Wide stance squat</a:t>
                      </a: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Promote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knee track over feet, avoid valgus collapse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“Push knees outward”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tx1"/>
                          </a:solidFill>
                        </a:rPr>
                        <a:t>BAND SQUATS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Physical cut to push knees outward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“Push knees outward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SQUAT JUMP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Promote knees apart when jumping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“Land with knees apart”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6" y="4214721"/>
            <a:ext cx="2764259" cy="1886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41" y="4214721"/>
            <a:ext cx="2806142" cy="1886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201" y="4214720"/>
            <a:ext cx="2952892" cy="18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Knee position: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48262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STANDING LEG SWINGS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hip adductor mobility</a:t>
                      </a: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“Isolate hip”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SIDE LUNGE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(Great for adductors)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hip adductor mobility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“Keep non-lunging leg straight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CARIOCA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hip adductor and IR mobility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“Maintain upright position”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5" y="4187397"/>
            <a:ext cx="2903403" cy="195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898" y="4216973"/>
            <a:ext cx="2874219" cy="1922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8455"/>
          <a:stretch/>
        </p:blipFill>
        <p:spPr>
          <a:xfrm>
            <a:off x="7494753" y="4216973"/>
            <a:ext cx="2485860" cy="19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Knee position: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6515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SINGLE</a:t>
                      </a:r>
                      <a:r>
                        <a:rPr lang="en-US" sz="2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LEG ROMANIAN DEADLIFT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Improve single leg knee stability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“Make a T”</a:t>
                      </a:r>
                      <a:endParaRPr 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RUSSIAN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HAMSTRING CURLS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eccentric hamstring strength</a:t>
                      </a: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“Lead with your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hips when descending”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SINGLE LEG ISOMETRIC SQUAT AND HOLD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leg knee stability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“Point knee straight”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5" y="4327832"/>
            <a:ext cx="2881005" cy="1804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395" y="4327832"/>
            <a:ext cx="2795145" cy="179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1508" b="13220"/>
          <a:stretch/>
        </p:blipFill>
        <p:spPr>
          <a:xfrm>
            <a:off x="7442302" y="4237974"/>
            <a:ext cx="2120828" cy="1976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17DB93-149C-4DC6-A61D-1AFF20766951}"/>
              </a:ext>
            </a:extLst>
          </p:cNvPr>
          <p:cNvSpPr/>
          <p:nvPr/>
        </p:nvSpPr>
        <p:spPr>
          <a:xfrm>
            <a:off x="4970396" y="4122743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29074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 err="1"/>
              <a:t>Tibial</a:t>
            </a:r>
            <a:r>
              <a:rPr lang="en-US" sz="3600" i="0" dirty="0"/>
              <a:t> angle: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72557"/>
              </p:ext>
            </p:extLst>
          </p:nvPr>
        </p:nvGraphicFramePr>
        <p:xfrm>
          <a:off x="778436" y="1687133"/>
          <a:ext cx="902165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LUNGE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AND HOLD</a:t>
                      </a: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Identify correct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tibial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progression</a:t>
                      </a: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“Straight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shin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tx1"/>
                          </a:solidFill>
                        </a:rPr>
                        <a:t>WALKING LUNGES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Inhibit excessive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</a:rPr>
                        <a:t>tibial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 progression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“Transfer bodyweight to back heel when moving forward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WALL SQUAT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Physical cue to prevent excessive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</a:rPr>
                        <a:t>tibial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progression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“Reach bottom away from heels”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4438" r="5664" b="11336"/>
          <a:stretch/>
        </p:blipFill>
        <p:spPr>
          <a:xfrm>
            <a:off x="778436" y="4267759"/>
            <a:ext cx="2269564" cy="188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929" r="5409" b="17975"/>
          <a:stretch/>
        </p:blipFill>
        <p:spPr>
          <a:xfrm>
            <a:off x="4474463" y="4267759"/>
            <a:ext cx="1817616" cy="1888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1703" b="15940"/>
          <a:stretch/>
        </p:blipFill>
        <p:spPr>
          <a:xfrm>
            <a:off x="6791449" y="4267758"/>
            <a:ext cx="3963123" cy="18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4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 err="1"/>
              <a:t>Tibial</a:t>
            </a:r>
            <a:r>
              <a:rPr lang="en-US" sz="3600" i="0" dirty="0"/>
              <a:t> angle: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14673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TOE TOUCHES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mobility of knee and hip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“Reach for toes”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STRAIGHT LEG MARCH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mobility of knee and hip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“Bring toes to straight arm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LEG KICKS: FORWARD AND BACKWARD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hamstring and gluteal mobility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“Swing toes to eye level”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046" t="30649" r="10994" b="13682"/>
          <a:stretch/>
        </p:blipFill>
        <p:spPr>
          <a:xfrm>
            <a:off x="1056955" y="4216972"/>
            <a:ext cx="2277916" cy="192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6490" r="16689"/>
          <a:stretch/>
        </p:blipFill>
        <p:spPr>
          <a:xfrm>
            <a:off x="4230848" y="4216972"/>
            <a:ext cx="2062376" cy="1916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585" y="4216972"/>
            <a:ext cx="2840027" cy="19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7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 err="1"/>
              <a:t>Tibial</a:t>
            </a:r>
            <a:r>
              <a:rPr lang="en-US" sz="3600" i="0" dirty="0"/>
              <a:t> angle: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06785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STEP UP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Ensure knee tracks in line with foot without excess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</a:rPr>
                        <a:t>tibial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angle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“Straight shin on ascent”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HEEL TOUCHES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Unilateral leg strength, promote side to side strength symmetry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“Press on box to ascend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 AND ¼ SQUAT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Strengthen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vastus </a:t>
                      </a:r>
                      <a:r>
                        <a:rPr lang="en-US" sz="2000" b="0" baseline="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medialis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at bottom of squat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“Slow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and controlled speed</a:t>
                      </a:r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6" y="4327832"/>
            <a:ext cx="2631212" cy="1799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540" y="4327831"/>
            <a:ext cx="2747002" cy="1802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915" y="4327831"/>
            <a:ext cx="2710697" cy="17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4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Foot position: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19101"/>
              </p:ext>
            </p:extLst>
          </p:nvPr>
        </p:nvGraphicFramePr>
        <p:xfrm>
          <a:off x="778436" y="1687133"/>
          <a:ext cx="902165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SINGLE LEG BALANCE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flat foot stability awareness, balance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“Grip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the ground with your toes and heel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tx1"/>
                          </a:solidFill>
                        </a:rPr>
                        <a:t>Y BALANCE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Maintain foot on ground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“Do not place pressure on tapping foot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TOES-UP SQUAT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Promote heel down mechanics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“Lift toes off the ground”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527"/>
          <a:stretch/>
        </p:blipFill>
        <p:spPr>
          <a:xfrm>
            <a:off x="1245762" y="4267755"/>
            <a:ext cx="1758093" cy="1882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619" y="4267756"/>
            <a:ext cx="2792836" cy="188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9229" b="19063"/>
          <a:stretch/>
        </p:blipFill>
        <p:spPr>
          <a:xfrm>
            <a:off x="7322660" y="4267755"/>
            <a:ext cx="2118845" cy="1882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C0C841-3DF1-475F-90AB-D6C9D0A4D64A}"/>
              </a:ext>
            </a:extLst>
          </p:cNvPr>
          <p:cNvSpPr/>
          <p:nvPr/>
        </p:nvSpPr>
        <p:spPr>
          <a:xfrm>
            <a:off x="7844226" y="4272032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01726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Foot position: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2585"/>
              </p:ext>
            </p:extLst>
          </p:nvPr>
        </p:nvGraphicFramePr>
        <p:xfrm>
          <a:off x="1056955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ANKLE ROLLS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Ankle mobility in three planes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“Draw circles with the big toe”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STATIC CALF STRETCH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Stretch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gastroc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and soleus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“Press heel towards the ground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HEEL WALKS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Promote dynamic stability of calves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“Point toes upward”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4" y="4216972"/>
            <a:ext cx="2886691" cy="1916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0364" b="20518"/>
          <a:stretch/>
        </p:blipFill>
        <p:spPr>
          <a:xfrm>
            <a:off x="4156766" y="4187399"/>
            <a:ext cx="2617685" cy="1946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9847" t="17921" r="15263"/>
          <a:stretch/>
        </p:blipFill>
        <p:spPr>
          <a:xfrm>
            <a:off x="6987572" y="4216972"/>
            <a:ext cx="3807634" cy="19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4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Generalized Warm-up Routine: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464194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</a:rPr>
              <a:t>Upper Body: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Neck – look left and right (3x each side, 3-5 second hold)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Neck – head rolls (3-5 passes each direction)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Arms – cross arm swing (10-15 seconds)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Arms – open and close gate (10-15 seconds)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Arms – shoulder circles (each direction, 10-15 seconds)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Trunk twists (10-15 seconds)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</a:rPr>
              <a:t>Lower Body: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Hips – hip rotation (5-10 passes each direction)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Knees and ankles – knee rotation (5-10 passes each direction)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Ankles/calves – heel-toe rockers (20-30 seconds)</a:t>
            </a:r>
          </a:p>
        </p:txBody>
      </p:sp>
    </p:spTree>
    <p:extLst>
      <p:ext uri="{BB962C8B-B14F-4D97-AF65-F5344CB8AC3E}">
        <p14:creationId xmlns:p14="http://schemas.microsoft.com/office/powerpoint/2010/main" val="3219872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Foot position: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91367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ANKLE BAND STRENGTHENING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Strengthen ankle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“Isolate ankle movement”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CALF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RAISES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Strengthen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plantar flexors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“Press down on balls of feet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LEG HOPS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Promote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single leg eccentric control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“Soft landings”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46" y="4216973"/>
            <a:ext cx="2990487" cy="1910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9987"/>
          <a:stretch/>
        </p:blipFill>
        <p:spPr>
          <a:xfrm>
            <a:off x="4542643" y="4216973"/>
            <a:ext cx="1854272" cy="1910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6163" b="6303"/>
          <a:stretch/>
        </p:blipFill>
        <p:spPr>
          <a:xfrm>
            <a:off x="7716812" y="4216973"/>
            <a:ext cx="1669068" cy="19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6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descent: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98525"/>
              </p:ext>
            </p:extLst>
          </p:nvPr>
        </p:nvGraphicFramePr>
        <p:xfrm>
          <a:off x="778436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WALL TAPS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Instill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hip hinge movement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“Reach back for the wall”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tx1"/>
                          </a:solidFill>
                        </a:rPr>
                        <a:t>TEMPO SQUATTING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Fortify slow descent pace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“Slowly lower to the box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ASSISTED SQUATTING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Assist in correct descent strategy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“Sit to a chair”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6" y="4267754"/>
            <a:ext cx="2883194" cy="1882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497" y="4267754"/>
            <a:ext cx="2790456" cy="1884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9977" b="5716"/>
          <a:stretch/>
        </p:blipFill>
        <p:spPr>
          <a:xfrm>
            <a:off x="7266884" y="4267754"/>
            <a:ext cx="1983795" cy="18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descent: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38822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HURDLER STRETCH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Stretch post. chain relative to squat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“Reach past your toes”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HAMSTRING STRETCH TO SQUAT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Stretch post.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hain relative to squat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“Slowly rise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PIGEON POSE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Intense posterior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chain stretch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“Reach forward”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0341" r="8200" b="17043"/>
          <a:stretch/>
        </p:blipFill>
        <p:spPr>
          <a:xfrm>
            <a:off x="1154955" y="4216972"/>
            <a:ext cx="2699411" cy="191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726" y="4216972"/>
            <a:ext cx="2814524" cy="19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3536" r="4794" b="15104"/>
          <a:stretch/>
        </p:blipFill>
        <p:spPr>
          <a:xfrm>
            <a:off x="7237610" y="4216972"/>
            <a:ext cx="2782136" cy="19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76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descent: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70049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ECCENTRIC FOCUSED KNEELING FALL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Eccentric strengthen posterior chain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“Lower as slowly as possible”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BOX DROP DEEP HOLD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Dynamic, eccentric strengthen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post. chain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“Quiet landings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PAUSE AT DESCENDING LEVELS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Eccentric, isometric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strength post. chain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Signal 5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depth levels countdown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“1-2-3-4-5”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55" y="4216973"/>
            <a:ext cx="2870867" cy="1910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669" y="4216973"/>
            <a:ext cx="2870867" cy="1910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383" y="4216973"/>
            <a:ext cx="2884736" cy="1910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696764-40EA-46A8-83BF-16D71310FC8D}"/>
              </a:ext>
            </a:extLst>
          </p:cNvPr>
          <p:cNvSpPr/>
          <p:nvPr/>
        </p:nvSpPr>
        <p:spPr>
          <a:xfrm>
            <a:off x="1760671" y="4066759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375628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depth: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46973"/>
              </p:ext>
            </p:extLst>
          </p:nvPr>
        </p:nvGraphicFramePr>
        <p:xfrm>
          <a:off x="778436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BOX SIT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Identify correct depth</a:t>
                      </a: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“Sit up tall”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tx1"/>
                          </a:solidFill>
                        </a:rPr>
                        <a:t>TACTILE/VERBAL CUE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Identify depth while supporting weight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Verbally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</a:rPr>
                        <a:t> cue correct depth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EYES CLOSED DEPTH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Improve proprioception 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Verbally cue correct depth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330" b="13758"/>
          <a:stretch/>
        </p:blipFill>
        <p:spPr>
          <a:xfrm>
            <a:off x="778435" y="4267753"/>
            <a:ext cx="2518337" cy="1882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4138" b="14634"/>
          <a:stretch/>
        </p:blipFill>
        <p:spPr>
          <a:xfrm>
            <a:off x="4172350" y="4267753"/>
            <a:ext cx="2086168" cy="188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966" t="31045" r="15385" b="16567"/>
          <a:stretch/>
        </p:blipFill>
        <p:spPr>
          <a:xfrm>
            <a:off x="7571243" y="4187399"/>
            <a:ext cx="2228850" cy="19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48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depth: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21890"/>
              </p:ext>
            </p:extLst>
          </p:nvPr>
        </p:nvGraphicFramePr>
        <p:xfrm>
          <a:off x="1056955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V STRETCH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Stretch hip adductors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“Spread legs until you feel a stretch and hold”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SUMO STRETCH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Stretch hip adductors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“Push out against knees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FIGURE 4 STRETCH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Stretch piriformis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“Pull thigh to chest”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6" y="4216972"/>
            <a:ext cx="2811954" cy="19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7567" b="22263"/>
          <a:stretch/>
        </p:blipFill>
        <p:spPr>
          <a:xfrm>
            <a:off x="4230641" y="4216972"/>
            <a:ext cx="2674284" cy="191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8729"/>
          <a:stretch/>
        </p:blipFill>
        <p:spPr>
          <a:xfrm>
            <a:off x="7231173" y="4216972"/>
            <a:ext cx="2847439" cy="19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depth: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469191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ASSISTED SQUAT HOLD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Train isometric muscle action for depth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“Reach buttocks away from heels”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POLE HOLD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Train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sometri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c muscle action for depth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“Straighten shins and torso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DEEP</a:t>
                      </a:r>
                      <a:r>
                        <a:rPr lang="en-US" sz="20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HOLD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Train isometric muscle action for depth (no assistance)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“Sit as if in a chair”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556" b="7714"/>
          <a:stretch/>
        </p:blipFill>
        <p:spPr>
          <a:xfrm>
            <a:off x="1154956" y="4216973"/>
            <a:ext cx="2235944" cy="1914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4043"/>
          <a:stretch/>
        </p:blipFill>
        <p:spPr>
          <a:xfrm>
            <a:off x="4727139" y="4216973"/>
            <a:ext cx="1755044" cy="1910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2048" b="15477"/>
          <a:stretch/>
        </p:blipFill>
        <p:spPr>
          <a:xfrm>
            <a:off x="7449694" y="4216973"/>
            <a:ext cx="2361055" cy="19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47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246344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ascent: neuromuscular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63151"/>
              </p:ext>
            </p:extLst>
          </p:nvPr>
        </p:nvGraphicFramePr>
        <p:xfrm>
          <a:off x="778436" y="1687133"/>
          <a:ext cx="9021657" cy="25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GLUTE BRIDGE</a:t>
                      </a: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Emphasize hip drive</a:t>
                      </a: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(static)</a:t>
                      </a:r>
                    </a:p>
                    <a:p>
                      <a:pPr marL="0" indent="0"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“Hips to the ceiling”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i="0" cap="all" baseline="0" dirty="0">
                          <a:solidFill>
                            <a:schemeClr val="tx1"/>
                          </a:solidFill>
                        </a:rPr>
                        <a:t>HIP THRUSTS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Emphasize hip drive</a:t>
                      </a: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(dynamic)</a:t>
                      </a:r>
                    </a:p>
                    <a:p>
                      <a:pPr marL="0" lvl="1" indent="0"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“Hips to the ceiling”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cap="all" baseline="0" dirty="0">
                          <a:solidFill>
                            <a:schemeClr val="tx1"/>
                          </a:solidFill>
                        </a:rPr>
                        <a:t>BALL LEAD SQUAT</a:t>
                      </a:r>
                    </a:p>
                    <a:p>
                      <a:pPr marL="0" lvl="1" indent="0"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Promote leading with chest </a:t>
                      </a:r>
                    </a:p>
                    <a:p>
                      <a:pPr marL="0" lvl="1" indent="0"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“Lead with the ball”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940"/>
          <a:stretch/>
        </p:blipFill>
        <p:spPr>
          <a:xfrm>
            <a:off x="1845235" y="4267753"/>
            <a:ext cx="4122607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995" t="10736" r="8093" b="17711"/>
          <a:stretch/>
        </p:blipFill>
        <p:spPr>
          <a:xfrm>
            <a:off x="6800850" y="4267753"/>
            <a:ext cx="3448050" cy="19240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3000671">
            <a:off x="2057400" y="3845866"/>
            <a:ext cx="914400" cy="5869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417535">
            <a:off x="4577979" y="3850190"/>
            <a:ext cx="914400" cy="5869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2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Ascent: mobility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72345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cap="all" baseline="0" dirty="0">
                          <a:solidFill>
                            <a:schemeClr val="tx1"/>
                          </a:solidFill>
                        </a:rPr>
                        <a:t>LUNGE HIP FLEXOR STRETCH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Hip flexor, T/S stretch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“Lean back”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DONKEY KICKS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Hip flexor mobility relative to squat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“Plant footprint on the ceiling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SCORPION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Stretch lower back, gluteus, hamstring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“Keep chest on the ground”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515" b="3587"/>
          <a:stretch/>
        </p:blipFill>
        <p:spPr>
          <a:xfrm>
            <a:off x="1478807" y="4212407"/>
            <a:ext cx="1969244" cy="191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5488" b="11072"/>
          <a:stretch/>
        </p:blipFill>
        <p:spPr>
          <a:xfrm>
            <a:off x="3811793" y="4214937"/>
            <a:ext cx="3226412" cy="1916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205" y="4212406"/>
            <a:ext cx="4135803" cy="19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1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/>
              <a:t>ascent: </a:t>
            </a:r>
            <a:r>
              <a:rPr lang="en-US" sz="3600" i="0" dirty="0"/>
              <a:t>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9275"/>
              </p:ext>
            </p:extLst>
          </p:nvPr>
        </p:nvGraphicFramePr>
        <p:xfrm>
          <a:off x="1056955" y="1687133"/>
          <a:ext cx="902165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0266"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BOX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SIT TO STAND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Promote hip drive &amp; push through heels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“Press down on heels, use hips to stand”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VERTICAL COUNTER-MOVEMENT JUMP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Train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using explosive exercise post. Chain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“Explode upward and use soft landings</a:t>
                      </a:r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”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SUMO DEADLIFT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Strengthen post. chain, postural control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“Keep chest up, press down on heels, through with hips”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138" t="8611" r="11567" b="10632"/>
          <a:stretch/>
        </p:blipFill>
        <p:spPr>
          <a:xfrm>
            <a:off x="1056955" y="4216973"/>
            <a:ext cx="2947983" cy="1910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244" y="4211465"/>
            <a:ext cx="2987077" cy="1916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217" y="4211465"/>
            <a:ext cx="2907393" cy="18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When do we start rehab?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395064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IMMEDIATELY!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LATERAL </a:t>
            </a:r>
            <a:r>
              <a:rPr lang="en-US" i="0" dirty="0">
                <a:solidFill>
                  <a:schemeClr val="tx1"/>
                </a:solidFill>
              </a:rPr>
              <a:t>CORTICOSPINAL TRACTS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main motor tracts for voluntary muscle 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80-90% decussate to contralateral side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10-20% do not decussate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Therefore, in theory, by voluntarily </a:t>
            </a:r>
            <a:r>
              <a:rPr lang="en-US" i="0" dirty="0"/>
              <a:t>moving the unaffected side, we’re rehabilitating the affected side to some degree</a:t>
            </a:r>
          </a:p>
        </p:txBody>
      </p:sp>
    </p:spTree>
    <p:extLst>
      <p:ext uri="{BB962C8B-B14F-4D97-AF65-F5344CB8AC3E}">
        <p14:creationId xmlns:p14="http://schemas.microsoft.com/office/powerpoint/2010/main" val="4276212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9513044" cy="595865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Typical LBP patient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67435"/>
            <a:ext cx="8825658" cy="4206891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WEEK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Mobility – knee to chest, iron cross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NMS – Chair rocker, cat/cow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WEEK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Mobility – continue “elementary stretches” or graduate to specialized stretches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NMS – Cross Crawl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Strength – plank or the bear, side plank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WEEK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Functional Door Squat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24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Functional Door Squat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247" y="1627317"/>
            <a:ext cx="3907786" cy="4783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49" y="1687133"/>
            <a:ext cx="2265212" cy="4729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224" y="1627317"/>
            <a:ext cx="2791260" cy="47896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126217" y="3086100"/>
            <a:ext cx="510251" cy="4762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9240" y="3086100"/>
            <a:ext cx="510251" cy="4762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2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Functional Door Squat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395064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Feet: shoulder width apart, externally rotated 0-10°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Body position: arm’s length from door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Chair height: just below the patellae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algn="l"/>
            <a:r>
              <a:rPr lang="en-US" b="1" i="0" dirty="0"/>
              <a:t>Tips: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Unhinge hips – “Push your butt back first”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Eyes forward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Don’t let knees adduct – “Keep pushing your knees out”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Don’t come up on the toes – “push through the heels”</a:t>
            </a:r>
          </a:p>
        </p:txBody>
      </p:sp>
    </p:spTree>
    <p:extLst>
      <p:ext uri="{BB962C8B-B14F-4D97-AF65-F5344CB8AC3E}">
        <p14:creationId xmlns:p14="http://schemas.microsoft.com/office/powerpoint/2010/main" val="1259389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Specialized Squat Stretches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1649034"/>
            <a:ext cx="10229970" cy="515153"/>
          </a:xfrm>
        </p:spPr>
        <p:txBody>
          <a:bodyPr>
            <a:noAutofit/>
          </a:bodyPr>
          <a:lstStyle/>
          <a:p>
            <a:pPr algn="l"/>
            <a:r>
              <a:rPr lang="en-US" b="1" i="0" dirty="0"/>
              <a:t>Squat hold    			Spiderman stretch		Couch stretch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5106" y="5487694"/>
            <a:ext cx="233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Stretch adductors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680" y="2059398"/>
            <a:ext cx="2076523" cy="3119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954" y="2114457"/>
            <a:ext cx="2425373" cy="2951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9390" y="5476036"/>
            <a:ext cx="211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Stretch hip flexors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5" y="2059398"/>
            <a:ext cx="4136265" cy="3102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2248" y="5349195"/>
            <a:ext cx="233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Stretch adductors and hip flexors</a:t>
            </a:r>
          </a:p>
        </p:txBody>
      </p:sp>
    </p:spTree>
    <p:extLst>
      <p:ext uri="{BB962C8B-B14F-4D97-AF65-F5344CB8AC3E}">
        <p14:creationId xmlns:p14="http://schemas.microsoft.com/office/powerpoint/2010/main" val="2830435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071570"/>
            <a:ext cx="9882089" cy="595865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 err="1"/>
              <a:t>Mcgill</a:t>
            </a:r>
            <a:r>
              <a:rPr lang="en-US" sz="3600" i="0" dirty="0"/>
              <a:t>: the big 3 for core stability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67435"/>
            <a:ext cx="8825658" cy="4206891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Perform as isometric exercises working up to multiple sets of 10 second holds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Modified curl up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Greater activation of anterior core stabilizers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Side Plank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Greater activation of glute </a:t>
            </a:r>
            <a:r>
              <a:rPr lang="en-US" i="0" dirty="0" err="1">
                <a:solidFill>
                  <a:schemeClr val="tx1"/>
                </a:solidFill>
              </a:rPr>
              <a:t>medius</a:t>
            </a:r>
            <a:r>
              <a:rPr lang="en-US" i="0" dirty="0">
                <a:solidFill>
                  <a:schemeClr val="tx1"/>
                </a:solidFill>
              </a:rPr>
              <a:t> and QL (lateral core)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Bird Dog/Cross-Crawl Pattern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Greater activation of posterior core (lumbar multifidus)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61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curl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4580316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NOT the typical sit-up/curl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Start supine and bend the knee on one side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With radiculopathy, bend the affected side knee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Place hand in lumbar lordosis to ensure there is no extra movement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Lift head off of the ground approximately 3-5 inches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The lordosis should not increase or decrease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Descending reps – 6 reps, 4 reps, 2 reps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473E3-A76E-413C-B3A3-04F32BC23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08" b="25045"/>
          <a:stretch/>
        </p:blipFill>
        <p:spPr>
          <a:xfrm>
            <a:off x="1881706" y="4324739"/>
            <a:ext cx="7372156" cy="22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4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Side plank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458031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Lying on the side, elbow bent to 90 degrees, arm abducted to about 90 degrees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“Stiff as a board” for 10 seconds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Descending sets – 6 reps, 4 reps, 2 reps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8F4B5-C5EF-4B31-9041-DE88C9259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33" b="23113"/>
          <a:stretch/>
        </p:blipFill>
        <p:spPr>
          <a:xfrm>
            <a:off x="3344091" y="4279586"/>
            <a:ext cx="5837228" cy="19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16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Cross-Crawl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458031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Non-specific LBP leads to atrophy/deactivation of lumbar multifidus muscles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Cross-crawl awakens neural connection and allows hypertrophy of lumbar multifidus muscles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Progression: Dead bug, kneeling CC, plank 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02" y="3254966"/>
            <a:ext cx="5927164" cy="26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44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Typical upper crossed patient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4175784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WEEK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Mobility – Yes, No, Maybe; head rolls; pec stretch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NMS – positional awareness, chin retraction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WEEK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Mobility – continue “elementary stretches” or graduate to specialized stretches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NMS – </a:t>
            </a:r>
            <a:r>
              <a:rPr lang="en-US" i="0" dirty="0" err="1">
                <a:solidFill>
                  <a:schemeClr val="tx1"/>
                </a:solidFill>
              </a:rPr>
              <a:t>Bruegger’s</a:t>
            </a:r>
            <a:r>
              <a:rPr lang="en-US" i="0" dirty="0">
                <a:solidFill>
                  <a:schemeClr val="tx1"/>
                </a:solidFill>
              </a:rPr>
              <a:t>, lower trapezius activation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Strength –scapular </a:t>
            </a:r>
            <a:r>
              <a:rPr lang="en-US" dirty="0">
                <a:solidFill>
                  <a:schemeClr val="tx1"/>
                </a:solidFill>
              </a:rPr>
              <a:t>pinch throughout squat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WEEK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Wall angels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0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8841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Wall Angels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30" y="1364405"/>
            <a:ext cx="1659209" cy="350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59" y="1364404"/>
            <a:ext cx="2260758" cy="30116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05200" y="2667000"/>
            <a:ext cx="1428750" cy="990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/>
              <a:t>The acute effects of targeted abdominal muscle activation training on spine stability and neuromuscular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3120393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As a group, 5 min of ADIM training did not change spine stability during dynamic movement.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However, those who were most successful in improving </a:t>
            </a:r>
            <a:r>
              <a:rPr lang="en-US" i="0" dirty="0" err="1"/>
              <a:t>TrA</a:t>
            </a:r>
            <a:r>
              <a:rPr lang="en-US" i="0" dirty="0"/>
              <a:t> activation with a 5-min ADIM training session showed the greatest improvements in local dynamic spine stability after training. As such, dynamic spine stability in some individuals may benefit from ADIM training.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56" y="4807527"/>
            <a:ext cx="88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SOUTHWELL ET AL (2016), Journal of </a:t>
            </a:r>
            <a:r>
              <a:rPr lang="en-US" dirty="0" err="1"/>
              <a:t>NeuroEngineering</a:t>
            </a:r>
            <a:r>
              <a:rPr lang="en-US" dirty="0"/>
              <a:t> and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4018858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Wall Angels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3"/>
            <a:ext cx="8825658" cy="4187193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Feet: About 6” from the wall, hip width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Body position</a:t>
            </a:r>
            <a:r>
              <a:rPr lang="en-US" i="0"/>
              <a:t>: post pelvic </a:t>
            </a:r>
            <a:r>
              <a:rPr lang="en-US" i="0" dirty="0"/>
              <a:t>tilt, lower trapezius contract, chin tucked, arms in anatomic neutral starting at side </a:t>
            </a:r>
            <a:r>
              <a:rPr lang="en-US" i="0" dirty="0">
                <a:sym typeface="Wingdings" panose="05000000000000000000" pitchFamily="2" charset="2"/>
              </a:rPr>
              <a:t> raise arms laterally until form fails, lower to just below breaking point and hold</a:t>
            </a: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algn="l"/>
            <a:r>
              <a:rPr lang="en-US" b="1" i="0" dirty="0"/>
              <a:t>Tips: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Post. Pelvic tilt – “squeeze your abdominals, flatten your back”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Lower trap – “pretend you’re holding a pencil between your shoulder blades”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Be patient – rushing will often cause bad form</a:t>
            </a:r>
          </a:p>
        </p:txBody>
      </p:sp>
    </p:spTree>
    <p:extLst>
      <p:ext uri="{BB962C8B-B14F-4D97-AF65-F5344CB8AC3E}">
        <p14:creationId xmlns:p14="http://schemas.microsoft.com/office/powerpoint/2010/main" val="3452661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Specialized Wall Angel Exercises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8473" y="1687134"/>
            <a:ext cx="9656618" cy="460321"/>
          </a:xfrm>
        </p:spPr>
        <p:txBody>
          <a:bodyPr>
            <a:noAutofit/>
          </a:bodyPr>
          <a:lstStyle/>
          <a:p>
            <a:pPr algn="l"/>
            <a:r>
              <a:rPr lang="en-US" b="1" i="0" dirty="0"/>
              <a:t>Pec stretch		   lower trap strengthen		</a:t>
            </a:r>
            <a:r>
              <a:rPr lang="en-US" b="1" i="0" dirty="0" err="1"/>
              <a:t>bruegger’s</a:t>
            </a:r>
            <a:endParaRPr lang="en-US" b="1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72" y="2147455"/>
            <a:ext cx="2093413" cy="40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59" y="2147455"/>
            <a:ext cx="1893443" cy="409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0056" y="2584461"/>
            <a:ext cx="4096925" cy="32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/>
              <a:t>Overhead Deep Squat Performance Predicts Functional Movement Screen Score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3120393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Individuals categorized as low performance as a result of the DS test had lower adjusted FMS™ composite scores (p &lt; 0.001). DS scores were positively correlated with adjusted FMS™ composite scores (ρ = 0.50, p &lt; 0.001)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56" y="4807527"/>
            <a:ext cx="88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CLIFTON ET AL (2016), IJSPT</a:t>
            </a:r>
          </a:p>
        </p:txBody>
      </p:sp>
    </p:spTree>
    <p:extLst>
      <p:ext uri="{BB962C8B-B14F-4D97-AF65-F5344CB8AC3E}">
        <p14:creationId xmlns:p14="http://schemas.microsoft.com/office/powerpoint/2010/main" val="377122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/>
              <a:t>The back squat: A proposed assessment of functional deficits and technical factors that limit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3120393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Squat movement pattern is most primal and critical fundamental movements needed to improve sports performance, reduce injury risk, and support lifelong physical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Essential ADLs utilizing squat: sitting, lifting, physical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Staple exercise to enhance performance and build injury resilience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Back squat is a preliminary </a:t>
            </a:r>
            <a:r>
              <a:rPr lang="en-US" i="0" u="sng" dirty="0"/>
              <a:t>test</a:t>
            </a:r>
            <a:r>
              <a:rPr lang="en-US" i="0" dirty="0"/>
              <a:t> to assess neuromuscular control, strength, stability, and mobility in the kinetic chain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56" y="4807527"/>
            <a:ext cx="88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MYER, MCGILL, ET AL (2014), Strength Cond J</a:t>
            </a:r>
          </a:p>
        </p:txBody>
      </p:sp>
    </p:spTree>
    <p:extLst>
      <p:ext uri="{BB962C8B-B14F-4D97-AF65-F5344CB8AC3E}">
        <p14:creationId xmlns:p14="http://schemas.microsoft.com/office/powerpoint/2010/main" val="172920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E6BA5-6C12-42E0-BF7D-50291540B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49456-F77F-43EE-AAC4-19E07E586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338" y="814096"/>
            <a:ext cx="5715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101011" cy="819150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/>
              <a:t>Joint by joint analysis</a:t>
            </a:r>
          </a:p>
        </p:txBody>
      </p:sp>
    </p:spTree>
    <p:extLst>
      <p:ext uri="{BB962C8B-B14F-4D97-AF65-F5344CB8AC3E}">
        <p14:creationId xmlns:p14="http://schemas.microsoft.com/office/powerpoint/2010/main" val="420499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71570"/>
            <a:ext cx="8825657" cy="615563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Treatment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87134"/>
            <a:ext cx="8825658" cy="4588160"/>
          </a:xfrm>
        </p:spPr>
        <p:txBody>
          <a:bodyPr numCol="1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In the following slides I’ve highlighted the exercises I commonly use in practice and in the gym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Just because something is in black, it does not mean you will not have a patient that would not be able to do these exercises and vice versa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53" y="2671482"/>
            <a:ext cx="4223871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Exercises commonly used in the practice will be highlighted in gray with black text</a:t>
            </a:r>
          </a:p>
          <a:p>
            <a:endParaRPr lang="en-US" sz="2000" dirty="0"/>
          </a:p>
          <a:p>
            <a:r>
              <a:rPr lang="en-US" sz="2000" dirty="0"/>
              <a:t>Usually these exercises are the basics or a bit easier for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8824" y="2653553"/>
            <a:ext cx="4257531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Exercises commonly used in the gym will be highlighted black with light gray text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Usually these exercises are harder or more complex</a:t>
            </a:r>
          </a:p>
        </p:txBody>
      </p:sp>
    </p:spTree>
    <p:extLst>
      <p:ext uri="{BB962C8B-B14F-4D97-AF65-F5344CB8AC3E}">
        <p14:creationId xmlns:p14="http://schemas.microsoft.com/office/powerpoint/2010/main" val="136332358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47737</TotalTime>
  <Words>2864</Words>
  <Application>Microsoft Office PowerPoint</Application>
  <PresentationFormat>Widescreen</PresentationFormat>
  <Paragraphs>749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Century Gothic</vt:lpstr>
      <vt:lpstr>Corbel</vt:lpstr>
      <vt:lpstr>Wingdings 3</vt:lpstr>
      <vt:lpstr>Headlines</vt:lpstr>
      <vt:lpstr>Craig Liebenson</vt:lpstr>
      <vt:lpstr>Why warm up?</vt:lpstr>
      <vt:lpstr>Generalized Warm-up Routine:</vt:lpstr>
      <vt:lpstr>When do we start rehab?</vt:lpstr>
      <vt:lpstr>The acute effects of targeted abdominal muscle activation training on spine stability and neuromuscular control</vt:lpstr>
      <vt:lpstr>Overhead Deep Squat Performance Predicts Functional Movement Screen Score</vt:lpstr>
      <vt:lpstr>The back squat: A proposed assessment of functional deficits and technical factors that limit performance</vt:lpstr>
      <vt:lpstr>Joint by joint analysis</vt:lpstr>
      <vt:lpstr>Treatment options</vt:lpstr>
      <vt:lpstr>Head position: neuromuscular</vt:lpstr>
      <vt:lpstr>Head position: mobility</vt:lpstr>
      <vt:lpstr>Head position: strength</vt:lpstr>
      <vt:lpstr>Thoracic position: neuromuscular</vt:lpstr>
      <vt:lpstr>thoracic position: mobility</vt:lpstr>
      <vt:lpstr>thoracic position: strength</vt:lpstr>
      <vt:lpstr>Trunk position: neuromuscular</vt:lpstr>
      <vt:lpstr>Trunk position: mobility</vt:lpstr>
      <vt:lpstr>Trunk position: strength</vt:lpstr>
      <vt:lpstr>Hip position: neuromuscular</vt:lpstr>
      <vt:lpstr>Hip position: mobility</vt:lpstr>
      <vt:lpstr>Hip position: strength</vt:lpstr>
      <vt:lpstr>Knee position: neuromuscular</vt:lpstr>
      <vt:lpstr>Knee position: mobility</vt:lpstr>
      <vt:lpstr>Knee position: strength</vt:lpstr>
      <vt:lpstr>Tibial angle: neuromuscular</vt:lpstr>
      <vt:lpstr>Tibial angle: mobility</vt:lpstr>
      <vt:lpstr>Tibial angle: strength</vt:lpstr>
      <vt:lpstr>Foot position: neuromuscular</vt:lpstr>
      <vt:lpstr>Foot position: mobility</vt:lpstr>
      <vt:lpstr>Foot position: strength</vt:lpstr>
      <vt:lpstr>descent: neuromuscular</vt:lpstr>
      <vt:lpstr>descent: mobility</vt:lpstr>
      <vt:lpstr>descent: strength</vt:lpstr>
      <vt:lpstr>depth: neuromuscular</vt:lpstr>
      <vt:lpstr>depth: mobility</vt:lpstr>
      <vt:lpstr>depth: strength</vt:lpstr>
      <vt:lpstr>ascent: neuromuscular</vt:lpstr>
      <vt:lpstr>Ascent: mobility</vt:lpstr>
      <vt:lpstr>ascent: strength</vt:lpstr>
      <vt:lpstr>Typical LBP patient</vt:lpstr>
      <vt:lpstr>Functional Door Squat </vt:lpstr>
      <vt:lpstr>Functional Door Squat</vt:lpstr>
      <vt:lpstr>Specialized Squat Stretches</vt:lpstr>
      <vt:lpstr>Mcgill: the big 3 for core stability</vt:lpstr>
      <vt:lpstr>curl up</vt:lpstr>
      <vt:lpstr>Side plank</vt:lpstr>
      <vt:lpstr>Cross-Crawl exercise</vt:lpstr>
      <vt:lpstr>Typical upper crossed patient</vt:lpstr>
      <vt:lpstr>Wall Angels</vt:lpstr>
      <vt:lpstr>Wall Angels</vt:lpstr>
      <vt:lpstr>Specialized Wall Angel 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Rehabilitation, mobility techniques, and IASTM</dc:title>
  <dc:creator>Brandon Aucker</dc:creator>
  <cp:lastModifiedBy>Kris Fetterman</cp:lastModifiedBy>
  <cp:revision>269</cp:revision>
  <dcterms:created xsi:type="dcterms:W3CDTF">2016-06-13T21:05:21Z</dcterms:created>
  <dcterms:modified xsi:type="dcterms:W3CDTF">2019-08-02T10:31:30Z</dcterms:modified>
</cp:coreProperties>
</file>