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67" r:id="rId2"/>
    <p:sldId id="368" r:id="rId3"/>
    <p:sldId id="369" r:id="rId4"/>
    <p:sldId id="370" r:id="rId5"/>
    <p:sldId id="371" r:id="rId6"/>
    <p:sldId id="372" r:id="rId7"/>
    <p:sldId id="373" r:id="rId8"/>
    <p:sldId id="374" r:id="rId9"/>
    <p:sldId id="375" r:id="rId10"/>
    <p:sldId id="376" r:id="rId11"/>
    <p:sldId id="377" r:id="rId12"/>
    <p:sldId id="378" r:id="rId13"/>
    <p:sldId id="379" r:id="rId14"/>
    <p:sldId id="380" r:id="rId15"/>
    <p:sldId id="381" r:id="rId16"/>
    <p:sldId id="382" r:id="rId17"/>
    <p:sldId id="383" r:id="rId18"/>
    <p:sldId id="384" r:id="rId19"/>
    <p:sldId id="38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109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1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BFA66-A0A0-4F22-9627-93E2D99C7BD5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15C6A-8C32-4072-B49B-DD1DA9018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1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Shape 7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3" name="Shape 7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spcBef>
                <a:spcPts val="300"/>
              </a:spcBef>
              <a:defRPr sz="900"/>
            </a:lvl1pPr>
          </a:lstStyle>
          <a:p>
            <a:r>
              <a:t>2002 Sept Vol. 25 #7 Q-Angle and Patellar Tracking Study</a:t>
            </a:r>
          </a:p>
        </p:txBody>
      </p:sp>
    </p:spTree>
    <p:extLst>
      <p:ext uri="{BB962C8B-B14F-4D97-AF65-F5344CB8AC3E}">
        <p14:creationId xmlns:p14="http://schemas.microsoft.com/office/powerpoint/2010/main" val="2282242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Shape 7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83" name="Shape 7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65200">
              <a:defRPr sz="1200">
                <a:solidFill>
                  <a:srgbClr val="002060"/>
                </a:solidFill>
              </a:defRPr>
            </a:lvl1pPr>
          </a:lstStyle>
          <a:p>
            <a:r>
              <a:t>For children or elderly, even light force applied in a specific direction will help you correct the alignment of the bone.</a:t>
            </a:r>
          </a:p>
        </p:txBody>
      </p:sp>
    </p:spTree>
    <p:extLst>
      <p:ext uri="{BB962C8B-B14F-4D97-AF65-F5344CB8AC3E}">
        <p14:creationId xmlns:p14="http://schemas.microsoft.com/office/powerpoint/2010/main" val="2923598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0015-078A-4581-A8E3-2E192187531A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BB07-702F-41B2-B287-2B9A99A2A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8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0015-078A-4581-A8E3-2E192187531A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BB07-702F-41B2-B287-2B9A99A2A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80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0015-078A-4581-A8E3-2E192187531A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BB07-702F-41B2-B287-2B9A99A2A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10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0015-078A-4581-A8E3-2E192187531A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BB07-702F-41B2-B287-2B9A99A2A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75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0015-078A-4581-A8E3-2E192187531A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BB07-702F-41B2-B287-2B9A99A2A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903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0015-078A-4581-A8E3-2E192187531A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BB07-702F-41B2-B287-2B9A99A2A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26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0015-078A-4581-A8E3-2E192187531A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BB07-702F-41B2-B287-2B9A99A2A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82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0015-078A-4581-A8E3-2E192187531A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BB07-702F-41B2-B287-2B9A99A2A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70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0015-078A-4581-A8E3-2E192187531A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BB07-702F-41B2-B287-2B9A99A2A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09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0015-078A-4581-A8E3-2E192187531A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BB07-702F-41B2-B287-2B9A99A2A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48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0015-078A-4581-A8E3-2E192187531A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BB07-702F-41B2-B287-2B9A99A2A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89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C0015-078A-4581-A8E3-2E192187531A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CBB07-702F-41B2-B287-2B9A99A2A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17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Structural Short Leg"/>
          <p:cNvSpPr txBox="1">
            <a:spLocks noGrp="1"/>
          </p:cNvSpPr>
          <p:nvPr>
            <p:ph type="title" idx="4294967295"/>
          </p:nvPr>
        </p:nvSpPr>
        <p:spPr>
          <a:xfrm>
            <a:off x="228600" y="152400"/>
            <a:ext cx="8643938" cy="12800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600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6000" dirty="0">
                <a:solidFill>
                  <a:srgbClr val="FF0000"/>
                </a:solidFill>
              </a:rPr>
              <a:t>Structural Short Leg</a:t>
            </a:r>
          </a:p>
        </p:txBody>
      </p:sp>
      <p:sp>
        <p:nvSpPr>
          <p:cNvPr id="718" name="Apparent leg Length Test:…"/>
          <p:cNvSpPr txBox="1">
            <a:spLocks noGrp="1"/>
          </p:cNvSpPr>
          <p:nvPr>
            <p:ph type="body" sz="half" idx="4294967295"/>
          </p:nvPr>
        </p:nvSpPr>
        <p:spPr>
          <a:xfrm>
            <a:off x="250031" y="1334146"/>
            <a:ext cx="8643938" cy="266537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257166" indent="-257166" algn="ctr" defTabSz="308063">
              <a:lnSpc>
                <a:spcPct val="120000"/>
              </a:lnSpc>
              <a:spcBef>
                <a:spcPts val="703"/>
              </a:spcBef>
              <a:buNone/>
              <a:defRPr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</a:t>
            </a:r>
            <a:r>
              <a:rPr b="1" u="sng" dirty="0"/>
              <a:t>Apparent leg Length Test:</a:t>
            </a:r>
          </a:p>
          <a:p>
            <a:pPr marL="257166" indent="-257166" algn="ctr" defTabSz="308063">
              <a:lnSpc>
                <a:spcPct val="120000"/>
              </a:lnSpc>
              <a:spcBef>
                <a:spcPts val="703"/>
              </a:spcBef>
              <a:buNone/>
              <a:defRPr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Umbilicus to medial/lateral malleolus</a:t>
            </a:r>
          </a:p>
          <a:p>
            <a:pPr marL="214305" lvl="1" indent="60273" defTabSz="308063">
              <a:lnSpc>
                <a:spcPct val="120000"/>
              </a:lnSpc>
              <a:spcBef>
                <a:spcPts val="0"/>
              </a:spcBef>
              <a:buNone/>
              <a:defRPr sz="4200" b="1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214305" lvl="1" indent="60273" algn="ctr" defTabSz="308063">
              <a:lnSpc>
                <a:spcPct val="120000"/>
              </a:lnSpc>
              <a:spcBef>
                <a:spcPts val="0"/>
              </a:spcBef>
              <a:buNone/>
              <a:defRPr sz="4200" b="1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True (Actual) Leg Length Test:</a:t>
            </a:r>
            <a:r>
              <a:rPr u="none" dirty="0"/>
              <a:t> </a:t>
            </a:r>
          </a:p>
          <a:p>
            <a:pPr marL="214305" lvl="1" indent="60273" algn="ctr" defTabSz="308063">
              <a:lnSpc>
                <a:spcPct val="120000"/>
              </a:lnSpc>
              <a:spcBef>
                <a:spcPts val="0"/>
              </a:spcBef>
              <a:buNone/>
              <a:defRPr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ASIS to medial/Lateral malleolus</a:t>
            </a:r>
          </a:p>
        </p:txBody>
      </p:sp>
      <p:pic>
        <p:nvPicPr>
          <p:cNvPr id="7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5266" y="4306016"/>
            <a:ext cx="5112489" cy="24256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17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irc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Structural stress produces muscle imbalances as a result of nerve dysfunction"/>
          <p:cNvSpPr txBox="1"/>
          <p:nvPr/>
        </p:nvSpPr>
        <p:spPr>
          <a:xfrm>
            <a:off x="223448" y="533400"/>
            <a:ext cx="4476750" cy="5981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spcBef>
                <a:spcPts val="3400"/>
              </a:spcBef>
              <a:defRPr sz="6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800" dirty="0"/>
              <a:t>Structural stress produces muscle imbalances as a result of nerve dysfunction</a:t>
            </a:r>
          </a:p>
        </p:txBody>
      </p:sp>
      <p:pic>
        <p:nvPicPr>
          <p:cNvPr id="749" name="briandiagram" descr="briandiagram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75798" y="318775"/>
            <a:ext cx="3957034" cy="55398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2349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irc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manualmuscletesting" descr="manualmuscletest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6063" y="527935"/>
            <a:ext cx="6328171" cy="5699763"/>
          </a:xfrm>
          <a:prstGeom prst="rect">
            <a:avLst/>
          </a:prstGeom>
          <a:ln w="12700">
            <a:miter lim="400000"/>
          </a:ln>
        </p:spPr>
      </p:pic>
      <p:sp>
        <p:nvSpPr>
          <p:cNvPr id="752" name="MANUAL…"/>
          <p:cNvSpPr txBox="1"/>
          <p:nvPr/>
        </p:nvSpPr>
        <p:spPr>
          <a:xfrm>
            <a:off x="89068" y="1334009"/>
            <a:ext cx="2326895" cy="2200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609578" indent="-609578">
              <a:spcBef>
                <a:spcPts val="1055"/>
              </a:spcBef>
              <a:defRPr sz="5300" b="1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000" dirty="0">
                <a:solidFill>
                  <a:srgbClr val="7030A0"/>
                </a:solidFill>
              </a:rPr>
              <a:t>MANUAL</a:t>
            </a:r>
          </a:p>
          <a:p>
            <a:pPr marL="609578" indent="-609578">
              <a:spcBef>
                <a:spcPts val="1055"/>
              </a:spcBef>
              <a:defRPr sz="5300" b="1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000" dirty="0">
                <a:solidFill>
                  <a:srgbClr val="7030A0"/>
                </a:solidFill>
              </a:rPr>
              <a:t>MUSCLE</a:t>
            </a:r>
          </a:p>
          <a:p>
            <a:pPr marL="609578" indent="-609578">
              <a:spcBef>
                <a:spcPts val="1055"/>
              </a:spcBef>
              <a:defRPr sz="5300" b="1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000" dirty="0">
                <a:solidFill>
                  <a:srgbClr val="7030A0"/>
                </a:solidFill>
              </a:rPr>
              <a:t>TESTING</a:t>
            </a:r>
          </a:p>
        </p:txBody>
      </p:sp>
      <p:sp>
        <p:nvSpPr>
          <p:cNvPr id="753" name="Medial Longitudinal Arch"/>
          <p:cNvSpPr txBox="1"/>
          <p:nvPr/>
        </p:nvSpPr>
        <p:spPr>
          <a:xfrm>
            <a:off x="2821781" y="80910"/>
            <a:ext cx="2820705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marL="866986" indent="-866986">
              <a:spcBef>
                <a:spcPts val="400"/>
              </a:spcBef>
              <a:defRPr sz="1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FF0000"/>
                </a:solidFill>
              </a:rPr>
              <a:t>Medial Longitudinal Arch</a:t>
            </a:r>
          </a:p>
        </p:txBody>
      </p:sp>
      <p:sp>
        <p:nvSpPr>
          <p:cNvPr id="754" name="Lateral Longitudinal Arch"/>
          <p:cNvSpPr txBox="1"/>
          <p:nvPr/>
        </p:nvSpPr>
        <p:spPr>
          <a:xfrm>
            <a:off x="6065057" y="98731"/>
            <a:ext cx="2859177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marL="866986" indent="-866986">
              <a:spcBef>
                <a:spcPts val="400"/>
              </a:spcBef>
              <a:defRPr sz="1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FF0000"/>
                </a:solidFill>
              </a:rPr>
              <a:t>Lateral Longitudinal Arch</a:t>
            </a:r>
          </a:p>
        </p:txBody>
      </p:sp>
      <p:sp>
        <p:nvSpPr>
          <p:cNvPr id="755" name="Iliopsoas"/>
          <p:cNvSpPr txBox="1"/>
          <p:nvPr/>
        </p:nvSpPr>
        <p:spPr>
          <a:xfrm>
            <a:off x="3654797" y="3028686"/>
            <a:ext cx="1072405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marL="866986" indent="-866986">
              <a:spcBef>
                <a:spcPts val="400"/>
              </a:spcBef>
              <a:defRPr sz="1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Iliopsoas</a:t>
            </a:r>
          </a:p>
        </p:txBody>
      </p:sp>
      <p:sp>
        <p:nvSpPr>
          <p:cNvPr id="756" name="Gluteus Medius/Minimus"/>
          <p:cNvSpPr txBox="1"/>
          <p:nvPr/>
        </p:nvSpPr>
        <p:spPr>
          <a:xfrm>
            <a:off x="5827807" y="3028687"/>
            <a:ext cx="2790825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marL="866986" indent="-866986">
              <a:spcBef>
                <a:spcPts val="400"/>
              </a:spcBef>
              <a:defRPr sz="1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Gluteus </a:t>
            </a:r>
            <a:r>
              <a:rPr dirty="0" err="1"/>
              <a:t>Medius</a:t>
            </a:r>
            <a:r>
              <a:rPr dirty="0"/>
              <a:t>/</a:t>
            </a:r>
            <a:r>
              <a:rPr dirty="0" err="1"/>
              <a:t>Minimus</a:t>
            </a:r>
            <a:endParaRPr dirty="0"/>
          </a:p>
        </p:txBody>
      </p:sp>
      <p:sp>
        <p:nvSpPr>
          <p:cNvPr id="757" name="Anterior Transverse Arch"/>
          <p:cNvSpPr txBox="1"/>
          <p:nvPr/>
        </p:nvSpPr>
        <p:spPr>
          <a:xfrm>
            <a:off x="4191000" y="3405854"/>
            <a:ext cx="2833593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marL="866986" indent="-866986">
              <a:spcBef>
                <a:spcPts val="400"/>
              </a:spcBef>
              <a:defRPr sz="1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FF0000"/>
                </a:solidFill>
              </a:rPr>
              <a:t>Anterior Transverse Arch</a:t>
            </a:r>
          </a:p>
        </p:txBody>
      </p:sp>
      <p:sp>
        <p:nvSpPr>
          <p:cNvPr id="758" name="Quadriceps &amp; Hamstrings"/>
          <p:cNvSpPr txBox="1"/>
          <p:nvPr/>
        </p:nvSpPr>
        <p:spPr>
          <a:xfrm>
            <a:off x="4316979" y="6324600"/>
            <a:ext cx="2906241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marL="866986" indent="-866986">
              <a:spcBef>
                <a:spcPts val="400"/>
              </a:spcBef>
              <a:defRPr sz="1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Quadriceps &amp; Hamstrings</a:t>
            </a:r>
          </a:p>
        </p:txBody>
      </p:sp>
    </p:spTree>
    <p:extLst>
      <p:ext uri="{BB962C8B-B14F-4D97-AF65-F5344CB8AC3E}">
        <p14:creationId xmlns:p14="http://schemas.microsoft.com/office/powerpoint/2010/main" val="260431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irc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qangle" descr="qangl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4183" y="531724"/>
            <a:ext cx="4947128" cy="5794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61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06414" y="714044"/>
            <a:ext cx="1848979" cy="54299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5785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irc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Treatment - ASR Principle"/>
          <p:cNvSpPr txBox="1">
            <a:spLocks noGrp="1"/>
          </p:cNvSpPr>
          <p:nvPr>
            <p:ph type="title" idx="4294967295"/>
          </p:nvPr>
        </p:nvSpPr>
        <p:spPr>
          <a:xfrm>
            <a:off x="126795" y="178594"/>
            <a:ext cx="8890411" cy="119300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Treatment - ASR Principle</a:t>
            </a:r>
          </a:p>
        </p:txBody>
      </p:sp>
      <p:sp>
        <p:nvSpPr>
          <p:cNvPr id="766" name="1. Adjust…"/>
          <p:cNvSpPr txBox="1">
            <a:spLocks noGrp="1"/>
          </p:cNvSpPr>
          <p:nvPr>
            <p:ph type="body" idx="4294967295"/>
          </p:nvPr>
        </p:nvSpPr>
        <p:spPr>
          <a:xfrm>
            <a:off x="228600" y="1600200"/>
            <a:ext cx="8610600" cy="48307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888" indent="-342888">
              <a:lnSpc>
                <a:spcPct val="120000"/>
              </a:lnSpc>
              <a:spcBef>
                <a:spcPts val="914"/>
              </a:spcBef>
              <a:buNone/>
              <a:defRPr sz="5000">
                <a:solidFill>
                  <a:srgbClr val="0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</a:t>
            </a:r>
            <a:r>
              <a:rPr sz="3900" dirty="0"/>
              <a:t>1. Adjust</a:t>
            </a:r>
          </a:p>
          <a:p>
            <a:pPr marL="342888" indent="-342888">
              <a:lnSpc>
                <a:spcPct val="120000"/>
              </a:lnSpc>
              <a:spcBef>
                <a:spcPts val="844"/>
              </a:spcBef>
              <a:buNone/>
              <a:defRPr sz="5600">
                <a:solidFill>
                  <a:srgbClr val="0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sz="3900" dirty="0"/>
          </a:p>
          <a:p>
            <a:pPr marL="342888" indent="-342888">
              <a:lnSpc>
                <a:spcPct val="120000"/>
              </a:lnSpc>
              <a:spcBef>
                <a:spcPts val="914"/>
              </a:spcBef>
              <a:buNone/>
              <a:defRPr sz="5600">
                <a:solidFill>
                  <a:srgbClr val="0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sz="3900" dirty="0"/>
              <a:t>	2. Stabilize</a:t>
            </a:r>
          </a:p>
          <a:p>
            <a:pPr marL="342888" indent="-342888">
              <a:lnSpc>
                <a:spcPct val="120000"/>
              </a:lnSpc>
              <a:spcBef>
                <a:spcPts val="844"/>
              </a:spcBef>
              <a:buNone/>
              <a:defRPr sz="5600">
                <a:solidFill>
                  <a:srgbClr val="0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sz="3900" dirty="0"/>
          </a:p>
          <a:p>
            <a:pPr marL="342888" indent="-342888">
              <a:lnSpc>
                <a:spcPct val="120000"/>
              </a:lnSpc>
              <a:spcBef>
                <a:spcPts val="914"/>
              </a:spcBef>
              <a:buNone/>
              <a:defRPr sz="5600">
                <a:solidFill>
                  <a:srgbClr val="0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sz="3900" dirty="0"/>
              <a:t>	3. Rehabilitation</a:t>
            </a:r>
          </a:p>
        </p:txBody>
      </p:sp>
    </p:spTree>
    <p:extLst>
      <p:ext uri="{BB962C8B-B14F-4D97-AF65-F5344CB8AC3E}">
        <p14:creationId xmlns:p14="http://schemas.microsoft.com/office/powerpoint/2010/main" val="96643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irc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The Chiropractic Paradigm"/>
          <p:cNvSpPr txBox="1">
            <a:spLocks noGrp="1"/>
          </p:cNvSpPr>
          <p:nvPr>
            <p:ph type="title" idx="4294967295"/>
          </p:nvPr>
        </p:nvSpPr>
        <p:spPr>
          <a:xfrm>
            <a:off x="95335" y="178594"/>
            <a:ext cx="8953331" cy="1040606"/>
          </a:xfrm>
          <a:prstGeom prst="rect">
            <a:avLst/>
          </a:prstGeom>
        </p:spPr>
        <p:txBody>
          <a:bodyPr lIns="46036" tIns="46036" rIns="46036" bIns="46036">
            <a:noAutofit/>
          </a:bodyPr>
          <a:lstStyle>
            <a:lvl1pPr>
              <a:defRPr sz="6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5400" dirty="0">
                <a:solidFill>
                  <a:srgbClr val="7030A0"/>
                </a:solidFill>
              </a:rPr>
              <a:t>The Chiropractic Paradigm</a:t>
            </a:r>
          </a:p>
        </p:txBody>
      </p:sp>
      <p:sp>
        <p:nvSpPr>
          <p:cNvPr id="769" name="…preserve and restore health.…"/>
          <p:cNvSpPr txBox="1">
            <a:spLocks noGrp="1"/>
          </p:cNvSpPr>
          <p:nvPr>
            <p:ph type="body" idx="4294967295"/>
          </p:nvPr>
        </p:nvSpPr>
        <p:spPr>
          <a:prstGeom prst="rect">
            <a:avLst/>
          </a:prstGeom>
        </p:spPr>
        <p:txBody>
          <a:bodyPr lIns="46036" tIns="46036" rIns="46036" bIns="46036">
            <a:normAutofit lnSpcReduction="10000"/>
          </a:bodyPr>
          <a:lstStyle/>
          <a:p>
            <a:pPr marL="342888" indent="-342888">
              <a:lnSpc>
                <a:spcPct val="85000"/>
              </a:lnSpc>
              <a:spcBef>
                <a:spcPts val="844"/>
              </a:spcBef>
              <a:buNone/>
              <a:defRPr sz="5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900" dirty="0"/>
              <a:t>…preserve and restore health. </a:t>
            </a:r>
          </a:p>
          <a:p>
            <a:pPr marL="342888" indent="-342888">
              <a:lnSpc>
                <a:spcPct val="85000"/>
              </a:lnSpc>
              <a:spcBef>
                <a:spcPts val="422"/>
              </a:spcBef>
              <a:buNone/>
              <a:defRPr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700" dirty="0"/>
              <a:t> </a:t>
            </a:r>
          </a:p>
          <a:p>
            <a:pPr marL="342888" indent="-342888">
              <a:lnSpc>
                <a:spcPct val="85000"/>
              </a:lnSpc>
              <a:spcBef>
                <a:spcPts val="844"/>
              </a:spcBef>
              <a:buNone/>
              <a:defRPr sz="5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900" dirty="0"/>
              <a:t>…the body’s innate recuperative power is controlled by the nervous system. </a:t>
            </a:r>
          </a:p>
          <a:p>
            <a:pPr marL="342888" indent="-342888">
              <a:lnSpc>
                <a:spcPct val="85000"/>
              </a:lnSpc>
              <a:spcBef>
                <a:spcPts val="844"/>
              </a:spcBef>
              <a:buNone/>
              <a:defRPr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700" dirty="0"/>
          </a:p>
          <a:p>
            <a:pPr marL="342888" indent="-342888">
              <a:lnSpc>
                <a:spcPct val="85000"/>
              </a:lnSpc>
              <a:spcBef>
                <a:spcPts val="844"/>
              </a:spcBef>
              <a:buNone/>
              <a:defRPr sz="5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900" dirty="0"/>
              <a:t>…structural balance and neurological function.</a:t>
            </a:r>
          </a:p>
          <a:p>
            <a:pPr marL="228592" lvl="2" indent="503616">
              <a:lnSpc>
                <a:spcPct val="85000"/>
              </a:lnSpc>
              <a:spcBef>
                <a:spcPts val="0"/>
              </a:spcBef>
              <a:buNone/>
              <a:defRPr sz="1800" b="1">
                <a:solidFill>
                  <a:srgbClr val="0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228592" lvl="2" indent="503616">
              <a:lnSpc>
                <a:spcPct val="85000"/>
              </a:lnSpc>
              <a:spcBef>
                <a:spcPts val="0"/>
              </a:spcBef>
              <a:buNone/>
              <a:defRPr sz="2400" b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The Association of Chiropractic Colleges, Position Paper </a:t>
            </a:r>
            <a:r>
              <a:rPr u="sng" dirty="0"/>
              <a:t>The ACC Chiropractic Paradigm</a:t>
            </a:r>
            <a:r>
              <a:rPr dirty="0"/>
              <a:t>, July 1996.</a:t>
            </a:r>
          </a:p>
        </p:txBody>
      </p:sp>
    </p:spTree>
    <p:extLst>
      <p:ext uri="{BB962C8B-B14F-4D97-AF65-F5344CB8AC3E}">
        <p14:creationId xmlns:p14="http://schemas.microsoft.com/office/powerpoint/2010/main" val="103826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According to the ACA, the most frequently used techniques by DC’s are:…"/>
          <p:cNvSpPr txBox="1"/>
          <p:nvPr/>
        </p:nvSpPr>
        <p:spPr>
          <a:xfrm>
            <a:off x="71438" y="121184"/>
            <a:ext cx="9001125" cy="6355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ctr" defTabSz="321457">
              <a:lnSpc>
                <a:spcPts val="4922"/>
              </a:lnSpc>
              <a:defRPr sz="45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rgbClr val="7030A0"/>
                </a:solidFill>
              </a:rPr>
              <a:t>According to the ACA, the most frequently used techniques by DC’s are:</a:t>
            </a:r>
          </a:p>
          <a:p>
            <a:pPr defTabSz="321457">
              <a:lnSpc>
                <a:spcPts val="4922"/>
              </a:lnSpc>
              <a:defRPr sz="4500">
                <a:latin typeface="Arial"/>
                <a:ea typeface="Arial"/>
                <a:cs typeface="Arial"/>
                <a:sym typeface="Arial"/>
              </a:defRPr>
            </a:pPr>
            <a:r>
              <a:rPr sz="3200" dirty="0"/>
              <a:t>Diversified </a:t>
            </a:r>
            <a:r>
              <a:rPr sz="3200" dirty="0">
                <a:solidFill>
                  <a:srgbClr val="FF2600"/>
                </a:solidFill>
              </a:rPr>
              <a:t>95.9%</a:t>
            </a:r>
            <a:r>
              <a:rPr sz="3200" dirty="0"/>
              <a:t>, Activator Methods </a:t>
            </a:r>
            <a:r>
              <a:rPr sz="3200" dirty="0">
                <a:solidFill>
                  <a:srgbClr val="FF2600"/>
                </a:solidFill>
              </a:rPr>
              <a:t>62.8%</a:t>
            </a:r>
            <a:r>
              <a:rPr sz="3200" dirty="0"/>
              <a:t>,Gonstead </a:t>
            </a:r>
            <a:r>
              <a:rPr sz="3200" dirty="0">
                <a:solidFill>
                  <a:srgbClr val="FF2600"/>
                </a:solidFill>
              </a:rPr>
              <a:t>58.5%</a:t>
            </a:r>
            <a:r>
              <a:rPr sz="3200" dirty="0"/>
              <a:t>, Cox Flexion/Distraction </a:t>
            </a:r>
            <a:r>
              <a:rPr sz="3200" dirty="0">
                <a:solidFill>
                  <a:srgbClr val="FF2600"/>
                </a:solidFill>
              </a:rPr>
              <a:t>58.0%</a:t>
            </a:r>
            <a:r>
              <a:rPr sz="3200" dirty="0"/>
              <a:t>, Thompson </a:t>
            </a:r>
            <a:r>
              <a:rPr sz="3200" dirty="0">
                <a:solidFill>
                  <a:srgbClr val="FF2600"/>
                </a:solidFill>
              </a:rPr>
              <a:t>55.9%</a:t>
            </a:r>
            <a:r>
              <a:rPr sz="3200" dirty="0"/>
              <a:t>, SOT </a:t>
            </a:r>
            <a:r>
              <a:rPr sz="3200" dirty="0">
                <a:solidFill>
                  <a:srgbClr val="FF2600"/>
                </a:solidFill>
              </a:rPr>
              <a:t>41.3%</a:t>
            </a:r>
            <a:r>
              <a:rPr sz="3200" dirty="0"/>
              <a:t>, AK </a:t>
            </a:r>
            <a:r>
              <a:rPr sz="3200" dirty="0">
                <a:solidFill>
                  <a:srgbClr val="FF2600"/>
                </a:solidFill>
              </a:rPr>
              <a:t>43.2%</a:t>
            </a:r>
            <a:r>
              <a:rPr sz="3200" dirty="0"/>
              <a:t>, Extremity adjusting </a:t>
            </a:r>
            <a:r>
              <a:rPr sz="3200" dirty="0">
                <a:solidFill>
                  <a:srgbClr val="FF2600"/>
                </a:solidFill>
              </a:rPr>
              <a:t>41.3%</a:t>
            </a:r>
            <a:r>
              <a:rPr sz="3200" dirty="0"/>
              <a:t>, NIMMO/Receptor Tonus </a:t>
            </a:r>
            <a:r>
              <a:rPr sz="3200" dirty="0">
                <a:solidFill>
                  <a:srgbClr val="FF2600"/>
                </a:solidFill>
              </a:rPr>
              <a:t>40.0%</a:t>
            </a:r>
            <a:r>
              <a:rPr sz="3200" dirty="0"/>
              <a:t>, Cranial </a:t>
            </a:r>
            <a:r>
              <a:rPr sz="3200" dirty="0">
                <a:solidFill>
                  <a:srgbClr val="FF2600"/>
                </a:solidFill>
              </a:rPr>
              <a:t>37.3%</a:t>
            </a:r>
            <a:r>
              <a:rPr sz="3200" dirty="0"/>
              <a:t>, </a:t>
            </a:r>
            <a:r>
              <a:rPr sz="3200" dirty="0" err="1"/>
              <a:t>Adjustive</a:t>
            </a:r>
            <a:r>
              <a:rPr sz="3200" dirty="0"/>
              <a:t> Instruments </a:t>
            </a:r>
            <a:r>
              <a:rPr sz="3200" dirty="0">
                <a:solidFill>
                  <a:srgbClr val="FF2600"/>
                </a:solidFill>
              </a:rPr>
              <a:t>34.5%</a:t>
            </a:r>
            <a:r>
              <a:rPr sz="3200" dirty="0"/>
              <a:t>, Palmer upper cervical (HIO) </a:t>
            </a:r>
            <a:r>
              <a:rPr sz="3200" dirty="0">
                <a:solidFill>
                  <a:srgbClr val="FF2600"/>
                </a:solidFill>
              </a:rPr>
              <a:t>28.8%</a:t>
            </a:r>
            <a:r>
              <a:rPr sz="3200" dirty="0"/>
              <a:t>, Logan Basic </a:t>
            </a:r>
            <a:r>
              <a:rPr sz="3200" dirty="0">
                <a:solidFill>
                  <a:srgbClr val="FF2600"/>
                </a:solidFill>
              </a:rPr>
              <a:t>28.7%</a:t>
            </a:r>
            <a:r>
              <a:rPr sz="3200" dirty="0"/>
              <a:t>, </a:t>
            </a:r>
            <a:r>
              <a:rPr sz="3200" dirty="0" err="1"/>
              <a:t>Meric</a:t>
            </a:r>
            <a:r>
              <a:rPr sz="3200" dirty="0"/>
              <a:t> </a:t>
            </a:r>
            <a:r>
              <a:rPr sz="3200" dirty="0">
                <a:solidFill>
                  <a:srgbClr val="FF2600"/>
                </a:solidFill>
              </a:rPr>
              <a:t>19.9%</a:t>
            </a:r>
            <a:r>
              <a:rPr sz="3200" dirty="0"/>
              <a:t>, and Pierce-</a:t>
            </a:r>
            <a:r>
              <a:rPr sz="3200" dirty="0" err="1"/>
              <a:t>Stillwagon</a:t>
            </a:r>
            <a:r>
              <a:rPr sz="3200" dirty="0"/>
              <a:t> </a:t>
            </a:r>
            <a:r>
              <a:rPr sz="3200" dirty="0">
                <a:solidFill>
                  <a:srgbClr val="FF2600"/>
                </a:solidFill>
              </a:rPr>
              <a:t>17.1%</a:t>
            </a:r>
          </a:p>
        </p:txBody>
      </p:sp>
    </p:spTree>
    <p:extLst>
      <p:ext uri="{BB962C8B-B14F-4D97-AF65-F5344CB8AC3E}">
        <p14:creationId xmlns:p14="http://schemas.microsoft.com/office/powerpoint/2010/main" val="252677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irc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Adjusting the feet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Adjusting the feet</a:t>
            </a:r>
          </a:p>
        </p:txBody>
      </p:sp>
      <p:pic>
        <p:nvPicPr>
          <p:cNvPr id="774" name="foot1.jpg" descr="foot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2741" y="1679925"/>
            <a:ext cx="5562601" cy="46482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524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foot- dorsal" descr="foot- dorsal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82963" y="1820394"/>
            <a:ext cx="5607051" cy="4445001"/>
          </a:xfrm>
          <a:prstGeom prst="rect">
            <a:avLst/>
          </a:prstGeom>
          <a:ln w="12700">
            <a:miter lim="400000"/>
          </a:ln>
        </p:spPr>
      </p:pic>
      <p:sp>
        <p:nvSpPr>
          <p:cNvPr id="777" name="Adjusting the Foot"/>
          <p:cNvSpPr txBox="1">
            <a:spLocks noGrp="1"/>
          </p:cNvSpPr>
          <p:nvPr>
            <p:ph type="title" idx="4294967295"/>
          </p:nvPr>
        </p:nvSpPr>
        <p:spPr>
          <a:xfrm>
            <a:off x="250031" y="178594"/>
            <a:ext cx="8643938" cy="1088532"/>
          </a:xfrm>
          <a:prstGeom prst="rect">
            <a:avLst/>
          </a:prstGeom>
        </p:spPr>
        <p:txBody>
          <a:bodyPr/>
          <a:lstStyle/>
          <a:p>
            <a:r>
              <a:t>Adjusting the Foot</a:t>
            </a:r>
          </a:p>
        </p:txBody>
      </p:sp>
      <p:sp>
        <p:nvSpPr>
          <p:cNvPr id="778" name="Navicular…"/>
          <p:cNvSpPr txBox="1">
            <a:spLocks noGrp="1"/>
          </p:cNvSpPr>
          <p:nvPr>
            <p:ph type="body" idx="4294967295"/>
          </p:nvPr>
        </p:nvSpPr>
        <p:spPr>
          <a:xfrm>
            <a:off x="250031" y="1519192"/>
            <a:ext cx="8643938" cy="4429126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34851" indent="-334851">
              <a:lnSpc>
                <a:spcPct val="120000"/>
              </a:lnSpc>
              <a:spcBef>
                <a:spcPts val="844"/>
              </a:spcBef>
              <a:defRPr sz="5000">
                <a:solidFill>
                  <a:srgbClr val="0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Navicular</a:t>
            </a:r>
          </a:p>
          <a:p>
            <a:pPr marL="334851" indent="-334851">
              <a:lnSpc>
                <a:spcPct val="120000"/>
              </a:lnSpc>
              <a:spcBef>
                <a:spcPts val="844"/>
              </a:spcBef>
              <a:defRPr sz="5000">
                <a:solidFill>
                  <a:srgbClr val="0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Cuboid</a:t>
            </a:r>
          </a:p>
          <a:p>
            <a:pPr marL="334851" indent="-334851">
              <a:lnSpc>
                <a:spcPct val="120000"/>
              </a:lnSpc>
              <a:spcBef>
                <a:spcPts val="844"/>
              </a:spcBef>
              <a:defRPr sz="5000">
                <a:solidFill>
                  <a:srgbClr val="0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Talus</a:t>
            </a:r>
          </a:p>
          <a:p>
            <a:pPr marL="334851" indent="-334851">
              <a:lnSpc>
                <a:spcPct val="120000"/>
              </a:lnSpc>
              <a:spcBef>
                <a:spcPts val="844"/>
              </a:spcBef>
              <a:defRPr sz="5000">
                <a:solidFill>
                  <a:srgbClr val="0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Calcaneus</a:t>
            </a:r>
          </a:p>
          <a:p>
            <a:pPr marL="334851" indent="-334851">
              <a:lnSpc>
                <a:spcPct val="120000"/>
              </a:lnSpc>
              <a:spcBef>
                <a:spcPts val="844"/>
              </a:spcBef>
              <a:defRPr sz="5000">
                <a:solidFill>
                  <a:srgbClr val="0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Metatarsals</a:t>
            </a:r>
          </a:p>
          <a:p>
            <a:pPr marL="334851" indent="-334851">
              <a:lnSpc>
                <a:spcPct val="120000"/>
              </a:lnSpc>
              <a:spcBef>
                <a:spcPts val="844"/>
              </a:spcBef>
              <a:defRPr sz="5000">
                <a:solidFill>
                  <a:srgbClr val="0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Phalanges</a:t>
            </a:r>
          </a:p>
        </p:txBody>
      </p:sp>
    </p:spTree>
    <p:extLst>
      <p:ext uri="{BB962C8B-B14F-4D97-AF65-F5344CB8AC3E}">
        <p14:creationId xmlns:p14="http://schemas.microsoft.com/office/powerpoint/2010/main" val="120388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Types of Adjusting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Types of Adjusting</a:t>
            </a:r>
          </a:p>
        </p:txBody>
      </p:sp>
      <p:sp>
        <p:nvSpPr>
          <p:cNvPr id="781" name="Manual/Diversified…"/>
          <p:cNvSpPr txBox="1">
            <a:spLocks noGrp="1"/>
          </p:cNvSpPr>
          <p:nvPr>
            <p:ph type="body" idx="4294967295"/>
          </p:nvPr>
        </p:nvSpPr>
        <p:spPr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37529" indent="-337529">
              <a:lnSpc>
                <a:spcPct val="120000"/>
              </a:lnSpc>
              <a:spcBef>
                <a:spcPts val="914"/>
              </a:spcBef>
              <a:defRPr sz="5600">
                <a:solidFill>
                  <a:srgbClr val="0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Manual/Diversified</a:t>
            </a:r>
          </a:p>
          <a:p>
            <a:pPr marL="337529" indent="-337529">
              <a:lnSpc>
                <a:spcPct val="120000"/>
              </a:lnSpc>
              <a:spcBef>
                <a:spcPts val="844"/>
              </a:spcBef>
              <a:defRPr sz="5600">
                <a:solidFill>
                  <a:srgbClr val="0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37529" indent="-337529">
              <a:lnSpc>
                <a:spcPct val="120000"/>
              </a:lnSpc>
              <a:spcBef>
                <a:spcPts val="914"/>
              </a:spcBef>
              <a:defRPr sz="5600">
                <a:solidFill>
                  <a:srgbClr val="0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Drop table</a:t>
            </a:r>
          </a:p>
          <a:p>
            <a:pPr marL="337529" indent="-337529">
              <a:lnSpc>
                <a:spcPct val="120000"/>
              </a:lnSpc>
              <a:spcBef>
                <a:spcPts val="844"/>
              </a:spcBef>
              <a:defRPr sz="5600">
                <a:solidFill>
                  <a:srgbClr val="0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37529" indent="-337529">
              <a:lnSpc>
                <a:spcPct val="120000"/>
              </a:lnSpc>
              <a:spcBef>
                <a:spcPts val="914"/>
              </a:spcBef>
              <a:defRPr sz="5600">
                <a:solidFill>
                  <a:srgbClr val="0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Spring Loaded Instrument</a:t>
            </a:r>
          </a:p>
        </p:txBody>
      </p:sp>
    </p:spTree>
    <p:extLst>
      <p:ext uri="{BB962C8B-B14F-4D97-AF65-F5344CB8AC3E}">
        <p14:creationId xmlns:p14="http://schemas.microsoft.com/office/powerpoint/2010/main" val="19178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blind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Drop Table TIPS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Drop Table TIPS</a:t>
            </a:r>
          </a:p>
        </p:txBody>
      </p:sp>
      <p:sp>
        <p:nvSpPr>
          <p:cNvPr id="792" name="Watch your tension!…"/>
          <p:cNvSpPr txBox="1">
            <a:spLocks noGrp="1"/>
          </p:cNvSpPr>
          <p:nvPr>
            <p:ph type="body" sz="half" idx="4294967295"/>
          </p:nvPr>
        </p:nvSpPr>
        <p:spPr>
          <a:xfrm>
            <a:off x="250031" y="1980896"/>
            <a:ext cx="8643938" cy="210651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34851" indent="-334851">
              <a:lnSpc>
                <a:spcPct val="120000"/>
              </a:lnSpc>
              <a:spcBef>
                <a:spcPts val="844"/>
              </a:spcBef>
              <a:defRPr sz="5000">
                <a:solidFill>
                  <a:srgbClr val="0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Watch your tension!</a:t>
            </a:r>
          </a:p>
          <a:p>
            <a:pPr marL="334851" indent="-334851">
              <a:lnSpc>
                <a:spcPct val="120000"/>
              </a:lnSpc>
              <a:spcBef>
                <a:spcPts val="844"/>
              </a:spcBef>
              <a:defRPr sz="5000">
                <a:solidFill>
                  <a:srgbClr val="0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Inhale/exhale for comfort</a:t>
            </a:r>
          </a:p>
          <a:p>
            <a:pPr marL="334851" indent="-334851">
              <a:lnSpc>
                <a:spcPct val="120000"/>
              </a:lnSpc>
              <a:spcBef>
                <a:spcPts val="844"/>
              </a:spcBef>
              <a:defRPr sz="5000">
                <a:solidFill>
                  <a:srgbClr val="0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Mind your spinal contours</a:t>
            </a:r>
          </a:p>
        </p:txBody>
      </p:sp>
      <p:pic>
        <p:nvPicPr>
          <p:cNvPr id="79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8092" y="4306661"/>
            <a:ext cx="4271069" cy="22457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5107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Structural Short Leg"/>
          <p:cNvSpPr txBox="1">
            <a:spLocks noGrp="1"/>
          </p:cNvSpPr>
          <p:nvPr>
            <p:ph type="title" idx="4294967295"/>
          </p:nvPr>
        </p:nvSpPr>
        <p:spPr>
          <a:xfrm>
            <a:off x="250031" y="178594"/>
            <a:ext cx="8643938" cy="7358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800" dirty="0">
                <a:solidFill>
                  <a:srgbClr val="7030A0"/>
                </a:solidFill>
              </a:rPr>
              <a:t>Structural Short Leg</a:t>
            </a:r>
          </a:p>
        </p:txBody>
      </p:sp>
      <p:sp>
        <p:nvSpPr>
          <p:cNvPr id="722" name="Allis Test: Supine, knees bent, feet aligned.…"/>
          <p:cNvSpPr txBox="1">
            <a:spLocks noGrp="1"/>
          </p:cNvSpPr>
          <p:nvPr>
            <p:ph type="body" idx="4294967295"/>
          </p:nvPr>
        </p:nvSpPr>
        <p:spPr>
          <a:xfrm>
            <a:off x="180573" y="972034"/>
            <a:ext cx="9052797" cy="381199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844"/>
              </a:spcBef>
              <a:buNone/>
              <a:defRPr sz="5200" u="sng">
                <a:solidFill>
                  <a:srgbClr val="0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sz="3600" dirty="0">
                <a:solidFill>
                  <a:srgbClr val="FF2600"/>
                </a:solidFill>
              </a:rPr>
              <a:t>Allis Test</a:t>
            </a:r>
            <a:r>
              <a:rPr sz="3600" u="none" dirty="0">
                <a:solidFill>
                  <a:srgbClr val="FF2600"/>
                </a:solidFill>
              </a:rPr>
              <a:t>: </a:t>
            </a:r>
            <a:r>
              <a:rPr sz="3600" u="none" dirty="0"/>
              <a:t>Supine, knees bent, feet aligned.</a:t>
            </a:r>
          </a:p>
          <a:p>
            <a:pPr marL="0" indent="0">
              <a:lnSpc>
                <a:spcPct val="120000"/>
              </a:lnSpc>
              <a:spcBef>
                <a:spcPts val="844"/>
              </a:spcBef>
              <a:buChar char="-"/>
              <a:defRPr sz="6100">
                <a:solidFill>
                  <a:srgbClr val="0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sz="3600" dirty="0"/>
              <a:t> Compare evenness of knees.</a:t>
            </a:r>
          </a:p>
        </p:txBody>
      </p:sp>
      <p:pic>
        <p:nvPicPr>
          <p:cNvPr id="7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" y="3048000"/>
            <a:ext cx="6910642" cy="31788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8440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irc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8687" y="857251"/>
            <a:ext cx="6910643" cy="3178896"/>
          </a:xfrm>
          <a:prstGeom prst="rect">
            <a:avLst/>
          </a:prstGeom>
          <a:ln w="12700">
            <a:miter lim="400000"/>
          </a:ln>
        </p:spPr>
      </p:pic>
      <p:sp>
        <p:nvSpPr>
          <p:cNvPr id="726" name="If one knee extends past the other = short femur on the short side.…"/>
          <p:cNvSpPr txBox="1"/>
          <p:nvPr/>
        </p:nvSpPr>
        <p:spPr>
          <a:xfrm>
            <a:off x="103944" y="4562582"/>
            <a:ext cx="9182931" cy="1011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>
              <a:lnSpc>
                <a:spcPct val="120000"/>
              </a:lnSpc>
              <a:spcBef>
                <a:spcPts val="844"/>
              </a:spcBef>
              <a:defRPr sz="5000"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sz="2200" dirty="0"/>
              <a:t>If one knee extends past the other = short femur on the short side.</a:t>
            </a:r>
          </a:p>
          <a:p>
            <a:pPr>
              <a:lnSpc>
                <a:spcPct val="120000"/>
              </a:lnSpc>
              <a:spcBef>
                <a:spcPts val="844"/>
              </a:spcBef>
              <a:buSzPct val="82000"/>
              <a:buChar char="-"/>
              <a:defRPr sz="5000"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sz="2200" dirty="0"/>
              <a:t>If one knee is higher than the other = short tibia on the low side.</a:t>
            </a:r>
          </a:p>
        </p:txBody>
      </p:sp>
    </p:spTree>
    <p:extLst>
      <p:ext uri="{BB962C8B-B14F-4D97-AF65-F5344CB8AC3E}">
        <p14:creationId xmlns:p14="http://schemas.microsoft.com/office/powerpoint/2010/main" val="146259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724550"/>
            <a:ext cx="6059310" cy="5066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72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00800" y="228600"/>
            <a:ext cx="2274118" cy="63463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7679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Functional Muscle Testing"/>
          <p:cNvSpPr txBox="1">
            <a:spLocks noGrp="1"/>
          </p:cNvSpPr>
          <p:nvPr>
            <p:ph type="title" idx="4294967295"/>
          </p:nvPr>
        </p:nvSpPr>
        <p:spPr>
          <a:xfrm>
            <a:off x="250031" y="178594"/>
            <a:ext cx="8643938" cy="978516"/>
          </a:xfrm>
          <a:prstGeom prst="rect">
            <a:avLst/>
          </a:prstGeom>
        </p:spPr>
        <p:txBody>
          <a:bodyPr/>
          <a:lstStyle>
            <a:lvl1pPr>
              <a:defRPr sz="5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Functional Muscle Testing</a:t>
            </a:r>
          </a:p>
        </p:txBody>
      </p:sp>
      <p:sp>
        <p:nvSpPr>
          <p:cNvPr id="732" name="Gives a perception of relative strength of the muscle based on amount of force applied.…"/>
          <p:cNvSpPr txBox="1">
            <a:spLocks noGrp="1"/>
          </p:cNvSpPr>
          <p:nvPr>
            <p:ph type="body" idx="4294967295"/>
          </p:nvPr>
        </p:nvSpPr>
        <p:spPr>
          <a:xfrm>
            <a:off x="250031" y="435076"/>
            <a:ext cx="8643938" cy="395213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888" indent="-342888">
              <a:lnSpc>
                <a:spcPct val="120000"/>
              </a:lnSpc>
              <a:spcBef>
                <a:spcPts val="844"/>
              </a:spcBef>
              <a:buNone/>
              <a:defRPr sz="5000">
                <a:solidFill>
                  <a:srgbClr val="0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97939" indent="-397939">
              <a:lnSpc>
                <a:spcPct val="120000"/>
              </a:lnSpc>
              <a:spcBef>
                <a:spcPts val="844"/>
              </a:spcBef>
              <a:defRPr sz="5000">
                <a:solidFill>
                  <a:srgbClr val="0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Gives a perception of relative strength of the muscle based on amount of force applied.</a:t>
            </a:r>
          </a:p>
          <a:p>
            <a:pPr marL="397939" indent="-397939">
              <a:lnSpc>
                <a:spcPct val="120000"/>
              </a:lnSpc>
              <a:spcBef>
                <a:spcPts val="844"/>
              </a:spcBef>
              <a:defRPr sz="50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Test patient: </a:t>
            </a:r>
            <a:r>
              <a:rPr>
                <a:solidFill>
                  <a:srgbClr val="000000"/>
                </a:solidFill>
              </a:rPr>
              <a:t>unsupported, w/orthotics, orthotics in shoes.</a:t>
            </a:r>
          </a:p>
        </p:txBody>
      </p:sp>
      <p:pic>
        <p:nvPicPr>
          <p:cNvPr id="73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0851" y="4449461"/>
            <a:ext cx="2274741" cy="2274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63956" y="4295666"/>
            <a:ext cx="2916863" cy="21395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8956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pinal Cord X-Section"/>
          <p:cNvSpPr txBox="1">
            <a:spLocks noGrp="1"/>
          </p:cNvSpPr>
          <p:nvPr>
            <p:ph type="title" idx="4294967295"/>
          </p:nvPr>
        </p:nvSpPr>
        <p:spPr>
          <a:xfrm>
            <a:off x="250032" y="178594"/>
            <a:ext cx="8863798" cy="10165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r>
              <a:t>Spinal Cord X-Section</a:t>
            </a:r>
          </a:p>
        </p:txBody>
      </p:sp>
      <p:pic>
        <p:nvPicPr>
          <p:cNvPr id="7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016" y="1982391"/>
            <a:ext cx="4286250" cy="320842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84780" y="1741289"/>
            <a:ext cx="4231510" cy="38308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6828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irc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Functional Muscle Testing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Functional Muscle Testing</a:t>
            </a:r>
          </a:p>
        </p:txBody>
      </p:sp>
      <p:pic>
        <p:nvPicPr>
          <p:cNvPr id="74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525" y="177950"/>
            <a:ext cx="8572501" cy="64293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3728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irc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Neurological Explanation"/>
          <p:cNvSpPr txBox="1">
            <a:spLocks noGrp="1"/>
          </p:cNvSpPr>
          <p:nvPr>
            <p:ph type="title" idx="4294967295"/>
          </p:nvPr>
        </p:nvSpPr>
        <p:spPr>
          <a:xfrm>
            <a:off x="118596" y="178594"/>
            <a:ext cx="8775373" cy="1028536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64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Neurological Explanation</a:t>
            </a:r>
          </a:p>
        </p:txBody>
      </p:sp>
      <p:sp>
        <p:nvSpPr>
          <p:cNvPr id="744" name="Nociceptors (pain receptors) send impulses to the spinal cord causing Pre- Synaptic Inhibition of the anterior horn cells.…"/>
          <p:cNvSpPr txBox="1">
            <a:spLocks noGrp="1"/>
          </p:cNvSpPr>
          <p:nvPr>
            <p:ph type="body" idx="4294967295"/>
          </p:nvPr>
        </p:nvSpPr>
        <p:spPr>
          <a:xfrm>
            <a:off x="184314" y="1214438"/>
            <a:ext cx="8643938" cy="4979399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24029" indent="-324029" defTabSz="394320">
              <a:lnSpc>
                <a:spcPct val="120000"/>
              </a:lnSpc>
              <a:spcBef>
                <a:spcPts val="914"/>
              </a:spcBef>
              <a:defRPr sz="537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Nociceptors (pain receptors) send impulses to the spinal cord causing </a:t>
            </a:r>
            <a:r>
              <a:rPr u="sng"/>
              <a:t>Pre- Synaptic Inhibition</a:t>
            </a:r>
            <a:r>
              <a:t> of the anterior horn cells.</a:t>
            </a:r>
          </a:p>
          <a:p>
            <a:pPr marL="324029" indent="-324029" defTabSz="394320">
              <a:lnSpc>
                <a:spcPct val="120000"/>
              </a:lnSpc>
              <a:spcBef>
                <a:spcPts val="914"/>
              </a:spcBef>
              <a:defRPr sz="537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24029" indent="-324029" defTabSz="394320">
              <a:lnSpc>
                <a:spcPct val="120000"/>
              </a:lnSpc>
              <a:spcBef>
                <a:spcPts val="914"/>
              </a:spcBef>
              <a:defRPr sz="537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This produces 7-10 seconds of muscle weakness upon resisted testing.</a:t>
            </a:r>
          </a:p>
        </p:txBody>
      </p:sp>
    </p:spTree>
    <p:extLst>
      <p:ext uri="{BB962C8B-B14F-4D97-AF65-F5344CB8AC3E}">
        <p14:creationId xmlns:p14="http://schemas.microsoft.com/office/powerpoint/2010/main" val="219800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irc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A corrective force into the misaligned area will reduce nociceptor activity.…"/>
          <p:cNvSpPr txBox="1">
            <a:spLocks noGrp="1"/>
          </p:cNvSpPr>
          <p:nvPr>
            <p:ph type="body" idx="4294967295"/>
          </p:nvPr>
        </p:nvSpPr>
        <p:spPr>
          <a:xfrm>
            <a:off x="215965" y="553164"/>
            <a:ext cx="8712070" cy="57516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37529" indent="-337529">
              <a:lnSpc>
                <a:spcPct val="80000"/>
              </a:lnSpc>
              <a:spcBef>
                <a:spcPts val="914"/>
              </a:spcBef>
              <a:defRPr sz="5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000" dirty="0"/>
              <a:t>A corrective force into the misaligned area will reduce nociceptor activity.</a:t>
            </a:r>
          </a:p>
          <a:p>
            <a:pPr marL="337529" indent="-337529">
              <a:lnSpc>
                <a:spcPct val="80000"/>
              </a:lnSpc>
              <a:spcBef>
                <a:spcPts val="844"/>
              </a:spcBef>
              <a:defRPr sz="5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000" dirty="0"/>
          </a:p>
          <a:p>
            <a:pPr marL="337529" indent="-337529">
              <a:lnSpc>
                <a:spcPct val="80000"/>
              </a:lnSpc>
              <a:spcBef>
                <a:spcPts val="914"/>
              </a:spcBef>
              <a:defRPr sz="56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000" dirty="0"/>
              <a:t>Pre-Synaptic Inhibition</a:t>
            </a:r>
            <a:r>
              <a:rPr sz="4000" u="none" dirty="0"/>
              <a:t> is thereby decreased </a:t>
            </a:r>
          </a:p>
          <a:p>
            <a:pPr marL="337529" indent="-337529">
              <a:lnSpc>
                <a:spcPct val="80000"/>
              </a:lnSpc>
              <a:spcBef>
                <a:spcPts val="914"/>
              </a:spcBef>
              <a:defRPr sz="56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000" u="none" dirty="0"/>
          </a:p>
          <a:p>
            <a:pPr marL="337529" indent="-337529">
              <a:lnSpc>
                <a:spcPct val="80000"/>
              </a:lnSpc>
              <a:spcBef>
                <a:spcPts val="914"/>
              </a:spcBef>
              <a:defRPr sz="56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000" u="none" dirty="0"/>
              <a:t>eliminating the 7-10 seconds of muscle weakness</a:t>
            </a:r>
          </a:p>
          <a:p>
            <a:pPr marL="337529" indent="-337529">
              <a:lnSpc>
                <a:spcPct val="80000"/>
              </a:lnSpc>
              <a:spcBef>
                <a:spcPts val="844"/>
              </a:spcBef>
              <a:defRPr sz="5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000" u="none" dirty="0"/>
          </a:p>
          <a:p>
            <a:pPr marL="337529" indent="-337529">
              <a:lnSpc>
                <a:spcPct val="80000"/>
              </a:lnSpc>
              <a:spcBef>
                <a:spcPts val="914"/>
              </a:spcBef>
              <a:defRPr sz="5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000" dirty="0"/>
              <a:t>Thus muscle strength is increased.</a:t>
            </a:r>
          </a:p>
        </p:txBody>
      </p:sp>
    </p:spTree>
    <p:extLst>
      <p:ext uri="{BB962C8B-B14F-4D97-AF65-F5344CB8AC3E}">
        <p14:creationId xmlns:p14="http://schemas.microsoft.com/office/powerpoint/2010/main" val="242709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irc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374</Words>
  <Application>Microsoft Office PowerPoint</Application>
  <PresentationFormat>On-screen Show (4:3)</PresentationFormat>
  <Paragraphs>74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Structural Short Leg</vt:lpstr>
      <vt:lpstr>Structural Short Leg</vt:lpstr>
      <vt:lpstr>PowerPoint Presentation</vt:lpstr>
      <vt:lpstr>PowerPoint Presentation</vt:lpstr>
      <vt:lpstr>Functional Muscle Testing</vt:lpstr>
      <vt:lpstr>Spinal Cord X-Section</vt:lpstr>
      <vt:lpstr>Functional Muscle Testing</vt:lpstr>
      <vt:lpstr>Neurological Explanation</vt:lpstr>
      <vt:lpstr>PowerPoint Presentation</vt:lpstr>
      <vt:lpstr>PowerPoint Presentation</vt:lpstr>
      <vt:lpstr>PowerPoint Presentation</vt:lpstr>
      <vt:lpstr>PowerPoint Presentation</vt:lpstr>
      <vt:lpstr>Treatment - ASR Principle</vt:lpstr>
      <vt:lpstr>The Chiropractic Paradigm</vt:lpstr>
      <vt:lpstr>PowerPoint Presentation</vt:lpstr>
      <vt:lpstr>Adjusting the feet</vt:lpstr>
      <vt:lpstr>Adjusting the Foot</vt:lpstr>
      <vt:lpstr>Types of Adjusting</vt:lpstr>
      <vt:lpstr>Drop Table TIPS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Adjusting the Extremities and Spine                        “The WONG Way”</dc:title>
  <dc:creator>Walnut Creek Wongs</dc:creator>
  <cp:lastModifiedBy>Kris Fetterman</cp:lastModifiedBy>
  <cp:revision>17</cp:revision>
  <dcterms:created xsi:type="dcterms:W3CDTF">2017-11-20T03:09:07Z</dcterms:created>
  <dcterms:modified xsi:type="dcterms:W3CDTF">2017-12-12T10:26:38Z</dcterms:modified>
</cp:coreProperties>
</file>